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4"/>
  </p:sldMasterIdLst>
  <p:notesMasterIdLst>
    <p:notesMasterId r:id="rId45"/>
  </p:notesMasterIdLst>
  <p:sldIdLst>
    <p:sldId id="256" r:id="rId5"/>
    <p:sldId id="299" r:id="rId6"/>
    <p:sldId id="309" r:id="rId7"/>
    <p:sldId id="265" r:id="rId8"/>
    <p:sldId id="301" r:id="rId9"/>
    <p:sldId id="311" r:id="rId10"/>
    <p:sldId id="302" r:id="rId11"/>
    <p:sldId id="259" r:id="rId12"/>
    <p:sldId id="303" r:id="rId13"/>
    <p:sldId id="312" r:id="rId14"/>
    <p:sldId id="304" r:id="rId15"/>
    <p:sldId id="287" r:id="rId16"/>
    <p:sldId id="275" r:id="rId17"/>
    <p:sldId id="306" r:id="rId18"/>
    <p:sldId id="307" r:id="rId19"/>
    <p:sldId id="286" r:id="rId20"/>
    <p:sldId id="315" r:id="rId21"/>
    <p:sldId id="318" r:id="rId22"/>
    <p:sldId id="319" r:id="rId23"/>
    <p:sldId id="329" r:id="rId24"/>
    <p:sldId id="321" r:id="rId25"/>
    <p:sldId id="320" r:id="rId26"/>
    <p:sldId id="269" r:id="rId27"/>
    <p:sldId id="270" r:id="rId28"/>
    <p:sldId id="322" r:id="rId29"/>
    <p:sldId id="323" r:id="rId30"/>
    <p:sldId id="317" r:id="rId31"/>
    <p:sldId id="271" r:id="rId32"/>
    <p:sldId id="274" r:id="rId33"/>
    <p:sldId id="324" r:id="rId34"/>
    <p:sldId id="325" r:id="rId35"/>
    <p:sldId id="326" r:id="rId36"/>
    <p:sldId id="327" r:id="rId37"/>
    <p:sldId id="328" r:id="rId38"/>
    <p:sldId id="313" r:id="rId39"/>
    <p:sldId id="330" r:id="rId40"/>
    <p:sldId id="331" r:id="rId41"/>
    <p:sldId id="314" r:id="rId42"/>
    <p:sldId id="298" r:id="rId43"/>
    <p:sldId id="29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6223" autoAdjust="0"/>
  </p:normalViewPr>
  <p:slideViewPr>
    <p:cSldViewPr snapToGrid="0">
      <p:cViewPr varScale="1">
        <p:scale>
          <a:sx n="60" d="100"/>
          <a:sy n="60" d="100"/>
        </p:scale>
        <p:origin x="81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E4108-BCC4-45E3-B46B-5A5F6C618CB2}" type="datetimeFigureOut">
              <a:rPr lang="en-AU" smtClean="0"/>
              <a:t>18/12/21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21DD2-DD46-42A9-A7A1-F5D4FDA3EF9A}" type="slidenum">
              <a:rPr lang="en-AU" smtClean="0"/>
              <a:t>‹#›</a:t>
            </a:fld>
            <a:endParaRPr lang="en-AU"/>
          </a:p>
        </p:txBody>
      </p:sp>
    </p:spTree>
    <p:extLst>
      <p:ext uri="{BB962C8B-B14F-4D97-AF65-F5344CB8AC3E}">
        <p14:creationId xmlns:p14="http://schemas.microsoft.com/office/powerpoint/2010/main" val="346419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2121DD2-DD46-42A9-A7A1-F5D4FDA3EF9A}" type="slidenum">
              <a:rPr lang="en-AU" smtClean="0"/>
              <a:t>1</a:t>
            </a:fld>
            <a:endParaRPr lang="en-AU"/>
          </a:p>
        </p:txBody>
      </p:sp>
    </p:spTree>
    <p:extLst>
      <p:ext uri="{BB962C8B-B14F-4D97-AF65-F5344CB8AC3E}">
        <p14:creationId xmlns:p14="http://schemas.microsoft.com/office/powerpoint/2010/main" val="1043384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Biofeedback is about getting access to information about your bodily state in order to influence that state. At a simplistic level, imagine walking out the door of your home one summer morning and being surprised to note how cool the air feels on your skin. Body temperature is generally automatically controlled by our internal systems however, our elevated awareness of the drop in temperature at the skin surface can influence our behaviour to run back inside and fetch a jacket – taking some control over our temperature regulation rather than being completely dependent on the body’s internal regulatory system.  You might regularly work out at the gym and believe you are training quite vigorously, however the personal trainer might walk by and mention that for peak performance, you need to an exertion rate of 80% of the age appropriate average for heart rate, beats per minute. By applying a heart-rate monitor, you can adjust your workout to increase the effort and then to sustain the effort to achieve the goal. </a:t>
            </a:r>
          </a:p>
          <a:p>
            <a:endParaRPr lang="en-AU" dirty="0"/>
          </a:p>
        </p:txBody>
      </p:sp>
      <p:sp>
        <p:nvSpPr>
          <p:cNvPr id="4" name="Slide Number Placeholder 3"/>
          <p:cNvSpPr>
            <a:spLocks noGrp="1"/>
          </p:cNvSpPr>
          <p:nvPr>
            <p:ph type="sldNum" sz="quarter" idx="10"/>
          </p:nvPr>
        </p:nvSpPr>
        <p:spPr/>
        <p:txBody>
          <a:bodyPr/>
          <a:lstStyle/>
          <a:p>
            <a:fld id="{52121DD2-DD46-42A9-A7A1-F5D4FDA3EF9A}" type="slidenum">
              <a:rPr lang="en-AU" smtClean="0"/>
              <a:t>10</a:t>
            </a:fld>
            <a:endParaRPr lang="en-AU"/>
          </a:p>
        </p:txBody>
      </p:sp>
    </p:spTree>
    <p:extLst>
      <p:ext uri="{BB962C8B-B14F-4D97-AF65-F5344CB8AC3E}">
        <p14:creationId xmlns:p14="http://schemas.microsoft.com/office/powerpoint/2010/main" val="1147780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2121DD2-DD46-42A9-A7A1-F5D4FDA3EF9A}" type="slidenum">
              <a:rPr lang="en-AU" smtClean="0"/>
              <a:t>11</a:t>
            </a:fld>
            <a:endParaRPr lang="en-AU"/>
          </a:p>
        </p:txBody>
      </p:sp>
    </p:spTree>
    <p:extLst>
      <p:ext uri="{BB962C8B-B14F-4D97-AF65-F5344CB8AC3E}">
        <p14:creationId xmlns:p14="http://schemas.microsoft.com/office/powerpoint/2010/main" val="3419756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EEG biofeedback therapy (</a:t>
            </a:r>
            <a:r>
              <a:rPr lang="en-US" sz="1200" kern="1200" dirty="0" err="1">
                <a:solidFill>
                  <a:schemeClr val="tx1"/>
                </a:solidFill>
                <a:effectLst/>
                <a:latin typeface="+mn-lt"/>
                <a:ea typeface="+mn-ea"/>
                <a:cs typeface="+mn-cs"/>
              </a:rPr>
              <a:t>neurotherapy</a:t>
            </a:r>
            <a:r>
              <a:rPr lang="en-US" sz="1200" kern="1200" dirty="0">
                <a:solidFill>
                  <a:schemeClr val="tx1"/>
                </a:solidFill>
                <a:effectLst/>
                <a:latin typeface="+mn-lt"/>
                <a:ea typeface="+mn-ea"/>
                <a:cs typeface="+mn-cs"/>
              </a:rPr>
              <a:t>), for example, alpha</a:t>
            </a:r>
            <a:r>
              <a:rPr lang="en-AU" sz="1200" kern="1200" dirty="0">
                <a:solidFill>
                  <a:schemeClr val="tx1"/>
                </a:solidFill>
                <a:effectLst/>
                <a:latin typeface="+mn-lt"/>
                <a:ea typeface="+mn-ea"/>
                <a:cs typeface="+mn-cs"/>
              </a:rPr>
              <a:t> waves are </a:t>
            </a:r>
            <a:r>
              <a:rPr lang="en-US" sz="1200" kern="1200" dirty="0">
                <a:solidFill>
                  <a:schemeClr val="tx1"/>
                </a:solidFill>
                <a:effectLst/>
                <a:latin typeface="+mn-lt"/>
                <a:ea typeface="+mn-ea"/>
                <a:cs typeface="+mn-cs"/>
              </a:rPr>
              <a:t>encouraged for</a:t>
            </a:r>
            <a:r>
              <a:rPr lang="en-AU" sz="1200" kern="1200" dirty="0">
                <a:solidFill>
                  <a:schemeClr val="tx1"/>
                </a:solidFill>
                <a:effectLst/>
                <a:latin typeface="+mn-lt"/>
                <a:ea typeface="+mn-ea"/>
                <a:cs typeface="+mn-cs"/>
              </a:rPr>
              <a:t> relaxation and relief from anxiety, and perhaps epilepsy. T</a:t>
            </a:r>
            <a:r>
              <a:rPr lang="en-US" sz="1200" kern="1200" dirty="0">
                <a:solidFill>
                  <a:schemeClr val="tx1"/>
                </a:solidFill>
                <a:effectLst/>
                <a:latin typeface="+mn-lt"/>
                <a:ea typeface="+mn-ea"/>
                <a:cs typeface="+mn-cs"/>
              </a:rPr>
              <a:t>hose with </a:t>
            </a:r>
            <a:r>
              <a:rPr lang="en-AU" sz="1200" kern="1200" dirty="0">
                <a:solidFill>
                  <a:schemeClr val="tx1"/>
                </a:solidFill>
                <a:effectLst/>
                <a:latin typeface="+mn-lt"/>
                <a:ea typeface="+mn-ea"/>
                <a:cs typeface="+mn-cs"/>
              </a:rPr>
              <a:t>insomnia, psychomotor agitation, hyperactivity, or</a:t>
            </a:r>
            <a:r>
              <a:rPr lang="en-US" sz="1200" kern="1200" dirty="0">
                <a:solidFill>
                  <a:schemeClr val="tx1"/>
                </a:solidFill>
                <a:effectLst/>
                <a:latin typeface="+mn-lt"/>
                <a:ea typeface="+mn-ea"/>
                <a:cs typeface="+mn-cs"/>
              </a:rPr>
              <a:t> attention deficits, for examples, </a:t>
            </a:r>
            <a:r>
              <a:rPr lang="en-AU" sz="1200" kern="1200" dirty="0">
                <a:solidFill>
                  <a:schemeClr val="tx1"/>
                </a:solidFill>
                <a:effectLst/>
                <a:latin typeface="+mn-lt"/>
                <a:ea typeface="+mn-ea"/>
                <a:cs typeface="+mn-cs"/>
              </a:rPr>
              <a:t>are taught to control theta waves. Delta/theta excess and alpha/beta deficits are commonly encountered in children with learning disorders and this theta/beta ratio is often down-trained to help children with ADHD.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52121DD2-DD46-42A9-A7A1-F5D4FDA3EF9A}" type="slidenum">
              <a:rPr lang="en-AU" smtClean="0"/>
              <a:t>13</a:t>
            </a:fld>
            <a:endParaRPr lang="en-AU"/>
          </a:p>
        </p:txBody>
      </p:sp>
    </p:spTree>
    <p:extLst>
      <p:ext uri="{BB962C8B-B14F-4D97-AF65-F5344CB8AC3E}">
        <p14:creationId xmlns:p14="http://schemas.microsoft.com/office/powerpoint/2010/main" val="2234074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rgbClr val="FFFFFF"/>
                </a:solidFill>
                <a:latin typeface="Gill Sans"/>
                <a:ea typeface="ヒラギノ角ゴ ProN W3"/>
                <a:cs typeface="ヒラギノ角ゴ ProN W3"/>
                <a:sym typeface="Gill Sans"/>
              </a:defRPr>
            </a:lvl1pPr>
            <a:lvl2pPr marL="742950" indent="-285750" eaLnBrk="0" hangingPunct="0">
              <a:defRPr sz="3200">
                <a:solidFill>
                  <a:srgbClr val="FFFFFF"/>
                </a:solidFill>
                <a:latin typeface="Gill Sans"/>
                <a:ea typeface="ヒラギノ角ゴ ProN W3"/>
                <a:cs typeface="ヒラギノ角ゴ ProN W3"/>
                <a:sym typeface="Gill Sans"/>
              </a:defRPr>
            </a:lvl2pPr>
            <a:lvl3pPr marL="1143000" indent="-228600" eaLnBrk="0" hangingPunct="0">
              <a:defRPr sz="3200">
                <a:solidFill>
                  <a:srgbClr val="FFFFFF"/>
                </a:solidFill>
                <a:latin typeface="Gill Sans"/>
                <a:ea typeface="ヒラギノ角ゴ ProN W3"/>
                <a:cs typeface="ヒラギノ角ゴ ProN W3"/>
                <a:sym typeface="Gill Sans"/>
              </a:defRPr>
            </a:lvl3pPr>
            <a:lvl4pPr marL="1600200" indent="-228600" eaLnBrk="0" hangingPunct="0">
              <a:defRPr sz="3200">
                <a:solidFill>
                  <a:srgbClr val="FFFFFF"/>
                </a:solidFill>
                <a:latin typeface="Gill Sans"/>
                <a:ea typeface="ヒラギノ角ゴ ProN W3"/>
                <a:cs typeface="ヒラギノ角ゴ ProN W3"/>
                <a:sym typeface="Gill Sans"/>
              </a:defRPr>
            </a:lvl4pPr>
            <a:lvl5pPr marL="2057400" indent="-228600" eaLnBrk="0" hangingPunct="0">
              <a:defRPr sz="3200">
                <a:solidFill>
                  <a:srgbClr val="FFFFFF"/>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9pPr>
          </a:lstStyle>
          <a:p>
            <a:pPr eaLnBrk="1" hangingPunct="1"/>
            <a:fld id="{73120990-B7FB-4A15-A735-75A2CB655107}" type="slidenum">
              <a:rPr lang="en-US" sz="1200"/>
              <a:pPr eaLnBrk="1" hangingPunct="1"/>
              <a:t>15</a:t>
            </a:fld>
            <a:endParaRPr lang="en-US" sz="1200"/>
          </a:p>
        </p:txBody>
      </p:sp>
      <p:sp>
        <p:nvSpPr>
          <p:cNvPr id="195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558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All mental states- emotions, thoughts, behaviors, have a frequency dimension.    Frequencies at which the brain fires correlates to arousal state of the CNS:</a:t>
            </a:r>
          </a:p>
          <a:p>
            <a:pPr lvl="1">
              <a:defRPr/>
            </a:pPr>
            <a:r>
              <a:rPr lang="en-US" dirty="0"/>
              <a:t>Over arousal</a:t>
            </a:r>
          </a:p>
          <a:p>
            <a:pPr lvl="1">
              <a:defRPr/>
            </a:pPr>
            <a:r>
              <a:rPr lang="en-US" dirty="0"/>
              <a:t>Under arousal</a:t>
            </a:r>
          </a:p>
          <a:p>
            <a:pPr lvl="1">
              <a:defRPr/>
            </a:pPr>
            <a:r>
              <a:rPr lang="en-US" dirty="0"/>
              <a:t>Instability of arousal</a:t>
            </a:r>
          </a:p>
          <a:p>
            <a:r>
              <a:rPr lang="en-US" dirty="0"/>
              <a:t>Most clinical problems relate to over arousal</a:t>
            </a:r>
            <a:r>
              <a:rPr lang="en-US" baseline="0" dirty="0"/>
              <a:t> of the limbic system and consequent emotions: f</a:t>
            </a:r>
            <a:r>
              <a:rPr lang="en-US" dirty="0"/>
              <a:t>ear</a:t>
            </a:r>
            <a:r>
              <a:rPr lang="en-US" baseline="0" dirty="0"/>
              <a:t> </a:t>
            </a:r>
            <a:r>
              <a:rPr lang="en-US" dirty="0"/>
              <a:t>and/or anger.</a:t>
            </a:r>
          </a:p>
          <a:p>
            <a:pPr eaLnBrk="1" hangingPunct="1"/>
            <a:endParaRPr lang="en-US" dirty="0">
              <a:latin typeface="Times New Roman" panose="02020603050405020304" pitchFamily="18" charset="0"/>
            </a:endParaRPr>
          </a:p>
        </p:txBody>
      </p:sp>
    </p:spTree>
    <p:extLst>
      <p:ext uri="{BB962C8B-B14F-4D97-AF65-F5344CB8AC3E}">
        <p14:creationId xmlns:p14="http://schemas.microsoft.com/office/powerpoint/2010/main" val="2030456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rgbClr val="FFFFFF"/>
                </a:solidFill>
                <a:latin typeface="Gill Sans"/>
                <a:ea typeface="ヒラギノ角ゴ ProN W3"/>
                <a:cs typeface="ヒラギノ角ゴ ProN W3"/>
                <a:sym typeface="Gill Sans"/>
              </a:defRPr>
            </a:lvl1pPr>
            <a:lvl2pPr marL="742950" indent="-285750" eaLnBrk="0" hangingPunct="0">
              <a:defRPr sz="3200">
                <a:solidFill>
                  <a:srgbClr val="FFFFFF"/>
                </a:solidFill>
                <a:latin typeface="Gill Sans"/>
                <a:ea typeface="ヒラギノ角ゴ ProN W3"/>
                <a:cs typeface="ヒラギノ角ゴ ProN W3"/>
                <a:sym typeface="Gill Sans"/>
              </a:defRPr>
            </a:lvl2pPr>
            <a:lvl3pPr marL="1143000" indent="-228600" eaLnBrk="0" hangingPunct="0">
              <a:defRPr sz="3200">
                <a:solidFill>
                  <a:srgbClr val="FFFFFF"/>
                </a:solidFill>
                <a:latin typeface="Gill Sans"/>
                <a:ea typeface="ヒラギノ角ゴ ProN W3"/>
                <a:cs typeface="ヒラギノ角ゴ ProN W3"/>
                <a:sym typeface="Gill Sans"/>
              </a:defRPr>
            </a:lvl3pPr>
            <a:lvl4pPr marL="1600200" indent="-228600" eaLnBrk="0" hangingPunct="0">
              <a:defRPr sz="3200">
                <a:solidFill>
                  <a:srgbClr val="FFFFFF"/>
                </a:solidFill>
                <a:latin typeface="Gill Sans"/>
                <a:ea typeface="ヒラギノ角ゴ ProN W3"/>
                <a:cs typeface="ヒラギノ角ゴ ProN W3"/>
                <a:sym typeface="Gill Sans"/>
              </a:defRPr>
            </a:lvl4pPr>
            <a:lvl5pPr marL="2057400" indent="-228600" eaLnBrk="0" hangingPunct="0">
              <a:defRPr sz="3200">
                <a:solidFill>
                  <a:srgbClr val="FFFFFF"/>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9pPr>
          </a:lstStyle>
          <a:p>
            <a:pPr eaLnBrk="1" hangingPunct="1"/>
            <a:fld id="{1059D5AE-8E77-49F0-B5B1-839E5525DFAA}" type="slidenum">
              <a:rPr lang="en-US" sz="1200"/>
              <a:pPr eaLnBrk="1" hangingPunct="1"/>
              <a:t>23</a:t>
            </a:fld>
            <a:endParaRPr lang="en-US" sz="1200"/>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613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Times New Roman" panose="02020603050405020304" pitchFamily="18" charset="0"/>
            </a:endParaRPr>
          </a:p>
        </p:txBody>
      </p:sp>
    </p:spTree>
    <p:extLst>
      <p:ext uri="{BB962C8B-B14F-4D97-AF65-F5344CB8AC3E}">
        <p14:creationId xmlns:p14="http://schemas.microsoft.com/office/powerpoint/2010/main" val="3428368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p>
        </p:txBody>
      </p:sp>
      <p:sp>
        <p:nvSpPr>
          <p:cNvPr id="177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rgbClr val="FFFFFF"/>
                </a:solidFill>
                <a:latin typeface="Gill Sans"/>
                <a:ea typeface="ヒラギノ角ゴ ProN W3"/>
                <a:cs typeface="ヒラギノ角ゴ ProN W3"/>
                <a:sym typeface="Gill Sans"/>
              </a:defRPr>
            </a:lvl1pPr>
            <a:lvl2pPr marL="742950" indent="-285750" eaLnBrk="0" hangingPunct="0">
              <a:defRPr sz="3200">
                <a:solidFill>
                  <a:srgbClr val="FFFFFF"/>
                </a:solidFill>
                <a:latin typeface="Gill Sans"/>
                <a:ea typeface="ヒラギノ角ゴ ProN W3"/>
                <a:cs typeface="ヒラギノ角ゴ ProN W3"/>
                <a:sym typeface="Gill Sans"/>
              </a:defRPr>
            </a:lvl2pPr>
            <a:lvl3pPr marL="1143000" indent="-228600" eaLnBrk="0" hangingPunct="0">
              <a:defRPr sz="3200">
                <a:solidFill>
                  <a:srgbClr val="FFFFFF"/>
                </a:solidFill>
                <a:latin typeface="Gill Sans"/>
                <a:ea typeface="ヒラギノ角ゴ ProN W3"/>
                <a:cs typeface="ヒラギノ角ゴ ProN W3"/>
                <a:sym typeface="Gill Sans"/>
              </a:defRPr>
            </a:lvl3pPr>
            <a:lvl4pPr marL="1600200" indent="-228600" eaLnBrk="0" hangingPunct="0">
              <a:defRPr sz="3200">
                <a:solidFill>
                  <a:srgbClr val="FFFFFF"/>
                </a:solidFill>
                <a:latin typeface="Gill Sans"/>
                <a:ea typeface="ヒラギノ角ゴ ProN W3"/>
                <a:cs typeface="ヒラギノ角ゴ ProN W3"/>
                <a:sym typeface="Gill Sans"/>
              </a:defRPr>
            </a:lvl4pPr>
            <a:lvl5pPr marL="2057400" indent="-228600" eaLnBrk="0" hangingPunct="0">
              <a:defRPr sz="3200">
                <a:solidFill>
                  <a:srgbClr val="FFFFFF"/>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9pPr>
          </a:lstStyle>
          <a:p>
            <a:pPr eaLnBrk="1" hangingPunct="1"/>
            <a:fld id="{D6443FDB-88FD-4EFD-85F7-A75039A15118}" type="slidenum">
              <a:rPr lang="en-US" sz="1200"/>
              <a:pPr eaLnBrk="1" hangingPunct="1"/>
              <a:t>24</a:t>
            </a:fld>
            <a:endParaRPr lang="en-US" sz="1200"/>
          </a:p>
        </p:txBody>
      </p:sp>
    </p:spTree>
    <p:extLst>
      <p:ext uri="{BB962C8B-B14F-4D97-AF65-F5344CB8AC3E}">
        <p14:creationId xmlns:p14="http://schemas.microsoft.com/office/powerpoint/2010/main" val="1387978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err="1">
                <a:solidFill>
                  <a:schemeClr val="tx1"/>
                </a:solidFill>
                <a:effectLst/>
                <a:latin typeface="+mn-lt"/>
                <a:ea typeface="+mn-ea"/>
                <a:cs typeface="+mn-cs"/>
              </a:rPr>
              <a:t>Cozolino</a:t>
            </a:r>
            <a:r>
              <a:rPr lang="en-AU" sz="1200" kern="1200" dirty="0">
                <a:solidFill>
                  <a:schemeClr val="tx1"/>
                </a:solidFill>
                <a:effectLst/>
                <a:latin typeface="+mn-lt"/>
                <a:ea typeface="+mn-ea"/>
                <a:cs typeface="+mn-cs"/>
              </a:rPr>
              <a:t> (2010) reminds readers that Freud first pursued the idea that therapy could alter neural connections and change the nature of psychological experience – Freud was just lacking access to modern </a:t>
            </a:r>
            <a:r>
              <a:rPr lang="en-AU" sz="1200" kern="1200" dirty="0" err="1">
                <a:solidFill>
                  <a:schemeClr val="tx1"/>
                </a:solidFill>
                <a:effectLst/>
                <a:latin typeface="+mn-lt"/>
                <a:ea typeface="+mn-ea"/>
                <a:cs typeface="+mn-cs"/>
              </a:rPr>
              <a:t>neurotechnologies</a:t>
            </a:r>
            <a:r>
              <a:rPr lang="en-AU" sz="1200" kern="1200" dirty="0">
                <a:solidFill>
                  <a:schemeClr val="tx1"/>
                </a:solidFill>
                <a:effectLst/>
                <a:latin typeface="+mn-lt"/>
                <a:ea typeface="+mn-ea"/>
                <a:cs typeface="+mn-cs"/>
              </a:rPr>
              <a:t> to prove it. Neurofeedback draws on theory and research from neurophysiology, neuropsychiatry, neurobiology, psychophysiology, and psychology to deliver evidence-based clinical practices which promote optimum mental health via self-regulation. </a:t>
            </a:r>
          </a:p>
          <a:p>
            <a:endParaRPr lang="en-AU" dirty="0"/>
          </a:p>
        </p:txBody>
      </p:sp>
      <p:sp>
        <p:nvSpPr>
          <p:cNvPr id="4" name="Slide Number Placeholder 3"/>
          <p:cNvSpPr>
            <a:spLocks noGrp="1"/>
          </p:cNvSpPr>
          <p:nvPr>
            <p:ph type="sldNum" sz="quarter" idx="10"/>
          </p:nvPr>
        </p:nvSpPr>
        <p:spPr/>
        <p:txBody>
          <a:bodyPr/>
          <a:lstStyle/>
          <a:p>
            <a:fld id="{52121DD2-DD46-42A9-A7A1-F5D4FDA3EF9A}" type="slidenum">
              <a:rPr lang="en-AU" smtClean="0"/>
              <a:t>28</a:t>
            </a:fld>
            <a:endParaRPr lang="en-AU"/>
          </a:p>
        </p:txBody>
      </p:sp>
    </p:spTree>
    <p:extLst>
      <p:ext uri="{BB962C8B-B14F-4D97-AF65-F5344CB8AC3E}">
        <p14:creationId xmlns:p14="http://schemas.microsoft.com/office/powerpoint/2010/main" val="2631920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 typeface="Wingdings" panose="05000000000000000000" pitchFamily="2" charset="2"/>
              <a:buNone/>
            </a:pPr>
            <a:r>
              <a:rPr lang="en-US" sz="1200" dirty="0"/>
              <a:t>Frank Duffy, MD, Neurologist, Head of Neuroimaging Department and of Neuroimaging Research at Boston Children’s Hospital,  conducted an independent review of the literature on </a:t>
            </a:r>
            <a:r>
              <a:rPr lang="en-US" sz="1200" dirty="0" err="1"/>
              <a:t>neurofeedback</a:t>
            </a:r>
            <a:r>
              <a:rPr lang="en-US" sz="1200" dirty="0"/>
              <a:t>.  He has no professional or financial involvement in </a:t>
            </a:r>
            <a:r>
              <a:rPr lang="en-US" sz="1200" dirty="0" err="1"/>
              <a:t>neurofeedback</a:t>
            </a:r>
            <a:r>
              <a:rPr lang="en-US" sz="1200" dirty="0"/>
              <a:t>. </a:t>
            </a:r>
          </a:p>
          <a:p>
            <a:endParaRPr lang="en-AU" dirty="0"/>
          </a:p>
        </p:txBody>
      </p:sp>
      <p:sp>
        <p:nvSpPr>
          <p:cNvPr id="4" name="Slide Number Placeholder 3"/>
          <p:cNvSpPr>
            <a:spLocks noGrp="1"/>
          </p:cNvSpPr>
          <p:nvPr>
            <p:ph type="sldNum" sz="quarter" idx="10"/>
          </p:nvPr>
        </p:nvSpPr>
        <p:spPr/>
        <p:txBody>
          <a:bodyPr/>
          <a:lstStyle/>
          <a:p>
            <a:fld id="{52121DD2-DD46-42A9-A7A1-F5D4FDA3EF9A}" type="slidenum">
              <a:rPr lang="en-AU" smtClean="0"/>
              <a:t>29</a:t>
            </a:fld>
            <a:endParaRPr lang="en-AU"/>
          </a:p>
        </p:txBody>
      </p:sp>
    </p:spTree>
    <p:extLst>
      <p:ext uri="{BB962C8B-B14F-4D97-AF65-F5344CB8AC3E}">
        <p14:creationId xmlns:p14="http://schemas.microsoft.com/office/powerpoint/2010/main" val="1376474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2121DD2-DD46-42A9-A7A1-F5D4FDA3EF9A}" type="slidenum">
              <a:rPr lang="en-AU" smtClean="0"/>
              <a:t>35</a:t>
            </a:fld>
            <a:endParaRPr lang="en-AU"/>
          </a:p>
        </p:txBody>
      </p:sp>
    </p:spTree>
    <p:extLst>
      <p:ext uri="{BB962C8B-B14F-4D97-AF65-F5344CB8AC3E}">
        <p14:creationId xmlns:p14="http://schemas.microsoft.com/office/powerpoint/2010/main" val="63371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Neurofeedback refers to a cluster of interventions including neurofeedback therapy,</a:t>
            </a:r>
            <a:r>
              <a:rPr lang="en-AU" baseline="0" dirty="0"/>
              <a:t> tDCS, rTMS, LENS, pulse EMF, passive infrared hemoencephalography etc.</a:t>
            </a:r>
          </a:p>
        </p:txBody>
      </p:sp>
      <p:sp>
        <p:nvSpPr>
          <p:cNvPr id="4" name="Slide Number Placeholder 3"/>
          <p:cNvSpPr>
            <a:spLocks noGrp="1"/>
          </p:cNvSpPr>
          <p:nvPr>
            <p:ph type="sldNum" sz="quarter" idx="10"/>
          </p:nvPr>
        </p:nvSpPr>
        <p:spPr/>
        <p:txBody>
          <a:bodyPr/>
          <a:lstStyle/>
          <a:p>
            <a:fld id="{52121DD2-DD46-42A9-A7A1-F5D4FDA3EF9A}" type="slidenum">
              <a:rPr lang="en-AU" smtClean="0"/>
              <a:t>2</a:t>
            </a:fld>
            <a:endParaRPr lang="en-AU"/>
          </a:p>
        </p:txBody>
      </p:sp>
    </p:spTree>
    <p:extLst>
      <p:ext uri="{BB962C8B-B14F-4D97-AF65-F5344CB8AC3E}">
        <p14:creationId xmlns:p14="http://schemas.microsoft.com/office/powerpoint/2010/main" val="411117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AU" dirty="0"/>
              <a:t>This slide demonstrates how </a:t>
            </a:r>
            <a:r>
              <a:rPr lang="en-AU" baseline="0" dirty="0" err="1"/>
              <a:t>neurofeedback</a:t>
            </a:r>
            <a:r>
              <a:rPr lang="en-AU" baseline="0" dirty="0"/>
              <a:t> compares to</a:t>
            </a:r>
            <a:r>
              <a:rPr lang="en-AU" dirty="0"/>
              <a:t> traditional modes</a:t>
            </a:r>
            <a:r>
              <a:rPr lang="en-AU" baseline="0" dirty="0"/>
              <a:t> of intervention. </a:t>
            </a:r>
            <a:r>
              <a:rPr lang="en-AU" dirty="0">
                <a:cs typeface="Times New Roman" panose="02020603050405020304" pitchFamily="18" charset="0"/>
              </a:rPr>
              <a:t>Traditional approaches to brain dysfunction have involved either a medical diagnosis and invasive (drug or surgical) treatments, or ‘mental’ diagnosis and psychotherapy </a:t>
            </a:r>
            <a:r>
              <a:rPr lang="en-AU" i="1" dirty="0">
                <a:cs typeface="Times New Roman" panose="02020603050405020304" pitchFamily="18" charset="0"/>
              </a:rPr>
              <a:t>e.g. increase insight re ‘unhelpful thoughts, feelings, actions; provide </a:t>
            </a:r>
            <a:r>
              <a:rPr lang="en-AU" i="1" dirty="0" err="1">
                <a:cs typeface="Times New Roman" panose="02020603050405020304" pitchFamily="18" charset="0"/>
              </a:rPr>
              <a:t>psychoeducation</a:t>
            </a:r>
            <a:r>
              <a:rPr lang="en-AU" i="1" dirty="0">
                <a:cs typeface="Times New Roman" panose="02020603050405020304" pitchFamily="18" charset="0"/>
              </a:rPr>
              <a:t> &amp; strategies to improve function</a:t>
            </a:r>
            <a:r>
              <a:rPr lang="en-AU" dirty="0">
                <a:cs typeface="Times New Roman" panose="02020603050405020304" pitchFamily="18" charset="0"/>
              </a:rPr>
              <a:t>.  Therapists are responding to </a:t>
            </a:r>
            <a:r>
              <a:rPr lang="en-US" dirty="0">
                <a:cs typeface="Times New Roman" panose="02020603050405020304" pitchFamily="18" charset="0"/>
              </a:rPr>
              <a:t>the </a:t>
            </a:r>
            <a:r>
              <a:rPr lang="en-AU" dirty="0">
                <a:cs typeface="Times New Roman" panose="02020603050405020304" pitchFamily="18" charset="0"/>
              </a:rPr>
              <a:t>health demands of those </a:t>
            </a:r>
            <a:r>
              <a:rPr lang="en-US" dirty="0">
                <a:cs typeface="Times New Roman" panose="02020603050405020304" pitchFamily="18" charset="0"/>
              </a:rPr>
              <a:t>who</a:t>
            </a:r>
            <a:r>
              <a:rPr lang="en-AU" dirty="0">
                <a:cs typeface="Times New Roman" panose="02020603050405020304" pitchFamily="18" charset="0"/>
              </a:rPr>
              <a:t> would prefer to minimise the </a:t>
            </a:r>
            <a:r>
              <a:rPr lang="en-US" dirty="0">
                <a:cs typeface="Times New Roman" panose="02020603050405020304" pitchFamily="18" charset="0"/>
              </a:rPr>
              <a:t>use of pharmaceuticals</a:t>
            </a:r>
            <a:r>
              <a:rPr lang="en-AU" dirty="0">
                <a:cs typeface="Times New Roman" panose="02020603050405020304" pitchFamily="18" charset="0"/>
              </a:rPr>
              <a:t> and/or </a:t>
            </a:r>
            <a:r>
              <a:rPr lang="en-US" dirty="0">
                <a:cs typeface="Times New Roman" panose="02020603050405020304" pitchFamily="18" charset="0"/>
              </a:rPr>
              <a:t>for those whom psycho-stimulants are not effective (e.g. 35%+ of inattentive-type ADHD)</a:t>
            </a:r>
            <a:r>
              <a:rPr lang="en-AU" dirty="0">
                <a:cs typeface="Times New Roman" panose="02020603050405020304" pitchFamily="18" charset="0"/>
              </a:rPr>
              <a:t>. </a:t>
            </a:r>
            <a:r>
              <a:rPr lang="en-AU" sz="1200" dirty="0"/>
              <a:t>NFB may be an alternative or supplement to conventional approaches for treating the symptoms of brain-based (neuro-cognitive &amp;/or neuro-behavioural) disorders. </a:t>
            </a:r>
          </a:p>
          <a:p>
            <a:pPr marL="0" marR="0" indent="0" algn="l" defTabSz="914400" rtl="0" eaLnBrk="1" fontAlgn="auto" latinLnBrk="0" hangingPunct="1">
              <a:lnSpc>
                <a:spcPct val="90000"/>
              </a:lnSpc>
              <a:spcBef>
                <a:spcPts val="0"/>
              </a:spcBef>
              <a:spcAft>
                <a:spcPts val="0"/>
              </a:spcAft>
              <a:buClrTx/>
              <a:buSzTx/>
              <a:buFontTx/>
              <a:buNone/>
              <a:tabLst/>
              <a:defRPr/>
            </a:pPr>
            <a:r>
              <a:rPr lang="en-AU" baseline="0" dirty="0"/>
              <a:t>“Stimulation” doesn’t capture </a:t>
            </a:r>
            <a:r>
              <a:rPr lang="en-AU" baseline="0" dirty="0" err="1"/>
              <a:t>rTMS</a:t>
            </a:r>
            <a:r>
              <a:rPr lang="en-AU" baseline="0" dirty="0"/>
              <a:t>, </a:t>
            </a:r>
            <a:r>
              <a:rPr lang="en-AU" baseline="0" dirty="0" err="1"/>
              <a:t>pIR</a:t>
            </a:r>
            <a:r>
              <a:rPr lang="en-AU" baseline="0" dirty="0"/>
              <a:t> </a:t>
            </a:r>
            <a:r>
              <a:rPr lang="en-AU" baseline="0" dirty="0" err="1"/>
              <a:t>hemoencephalography</a:t>
            </a:r>
            <a:r>
              <a:rPr lang="en-AU" baseline="0" dirty="0"/>
              <a:t>, &amp; cathodic </a:t>
            </a:r>
            <a:r>
              <a:rPr lang="en-AU" baseline="0" dirty="0" err="1"/>
              <a:t>tDCS</a:t>
            </a:r>
            <a:r>
              <a:rPr lang="en-AU" baseline="0" dirty="0"/>
              <a:t>.  </a:t>
            </a:r>
            <a:r>
              <a:rPr lang="en-AU" baseline="0" dirty="0" err="1"/>
              <a:t>Collura</a:t>
            </a:r>
            <a:r>
              <a:rPr lang="en-AU" baseline="0" dirty="0"/>
              <a:t> uses this table to compare EEG biofeedback (neurofeedback) to alternative non-biofeedback models of intervention.</a:t>
            </a:r>
            <a:endParaRPr lang="en-AU" dirty="0"/>
          </a:p>
          <a:p>
            <a:pPr eaLnBrk="1" hangingPunct="1">
              <a:lnSpc>
                <a:spcPct val="90000"/>
              </a:lnSpc>
            </a:pPr>
            <a:endParaRPr lang="en-AU" sz="1200" dirty="0"/>
          </a:p>
          <a:p>
            <a:endParaRPr lang="en-AU" dirty="0"/>
          </a:p>
        </p:txBody>
      </p:sp>
      <p:sp>
        <p:nvSpPr>
          <p:cNvPr id="4" name="Slide Number Placeholder 3"/>
          <p:cNvSpPr>
            <a:spLocks noGrp="1"/>
          </p:cNvSpPr>
          <p:nvPr>
            <p:ph type="sldNum" sz="quarter" idx="10"/>
          </p:nvPr>
        </p:nvSpPr>
        <p:spPr/>
        <p:txBody>
          <a:bodyPr/>
          <a:lstStyle/>
          <a:p>
            <a:fld id="{52121DD2-DD46-42A9-A7A1-F5D4FDA3EF9A}" type="slidenum">
              <a:rPr lang="en-AU" smtClean="0"/>
              <a:t>3</a:t>
            </a:fld>
            <a:endParaRPr lang="en-AU"/>
          </a:p>
        </p:txBody>
      </p:sp>
    </p:spTree>
    <p:extLst>
      <p:ext uri="{BB962C8B-B14F-4D97-AF65-F5344CB8AC3E}">
        <p14:creationId xmlns:p14="http://schemas.microsoft.com/office/powerpoint/2010/main" val="398357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AU" dirty="0">
                <a:cs typeface="Times New Roman" panose="02020603050405020304" pitchFamily="18" charset="0"/>
              </a:rPr>
              <a:t>Research favours multi-modal responses to improve healthy social, emotional and </a:t>
            </a:r>
            <a:r>
              <a:rPr lang="en-US" dirty="0">
                <a:cs typeface="Times New Roman" panose="02020603050405020304" pitchFamily="18" charset="0"/>
              </a:rPr>
              <a:t>cognitive</a:t>
            </a:r>
            <a:r>
              <a:rPr lang="en-AU" dirty="0">
                <a:cs typeface="Times New Roman" panose="02020603050405020304" pitchFamily="18" charset="0"/>
              </a:rPr>
              <a:t> functioning.</a:t>
            </a:r>
            <a:r>
              <a:rPr lang="en-AU" sz="1400" dirty="0">
                <a:cs typeface="Times New Roman" panose="02020603050405020304" pitchFamily="18" charset="0"/>
              </a:rPr>
              <a:t> </a:t>
            </a:r>
            <a:r>
              <a:rPr lang="en-AU" sz="1400" dirty="0"/>
              <a:t>The </a:t>
            </a:r>
            <a:r>
              <a:rPr lang="en-AU" sz="1400" dirty="0" err="1"/>
              <a:t>biopsychosocial</a:t>
            </a:r>
            <a:r>
              <a:rPr lang="en-AU" sz="1400" dirty="0"/>
              <a:t> model, underpinning psychotherapy, promotes well-being as being mediated by biological, psychological and social influences and so our formulation and treatment plans generally consider all of these areas for strengths and vulnerabilities to determine the appropriate course of intervention for our clients.</a:t>
            </a:r>
            <a:r>
              <a:rPr lang="en-AU" sz="1400" baseline="0" dirty="0"/>
              <a:t> </a:t>
            </a:r>
            <a:r>
              <a:rPr lang="en-AU" sz="1400" kern="1200" dirty="0">
                <a:solidFill>
                  <a:schemeClr val="tx1"/>
                </a:solidFill>
                <a:effectLst/>
                <a:latin typeface="+mn-lt"/>
                <a:ea typeface="+mn-ea"/>
                <a:cs typeface="+mn-cs"/>
              </a:rPr>
              <a:t>Traditionally psychologists use methods to improve their clients’ cognitive resilience and capacity to cope with the demands of daily living with assessment of need being informed by observable behavioural indicators of self-regulation. A </a:t>
            </a:r>
            <a:r>
              <a:rPr lang="en-AU" sz="1400" kern="1200" dirty="0" err="1">
                <a:solidFill>
                  <a:schemeClr val="tx1"/>
                </a:solidFill>
                <a:effectLst/>
                <a:latin typeface="+mn-lt"/>
                <a:ea typeface="+mn-ea"/>
                <a:cs typeface="+mn-cs"/>
              </a:rPr>
              <a:t>biopsychosocial</a:t>
            </a:r>
            <a:r>
              <a:rPr lang="en-AU" sz="1400" kern="1200" dirty="0">
                <a:solidFill>
                  <a:schemeClr val="tx1"/>
                </a:solidFill>
                <a:effectLst/>
                <a:latin typeface="+mn-lt"/>
                <a:ea typeface="+mn-ea"/>
                <a:cs typeface="+mn-cs"/>
              </a:rPr>
              <a:t> treatment</a:t>
            </a:r>
            <a:r>
              <a:rPr lang="en-AU" sz="1400" kern="1200" baseline="0" dirty="0">
                <a:solidFill>
                  <a:schemeClr val="tx1"/>
                </a:solidFill>
                <a:effectLst/>
                <a:latin typeface="+mn-lt"/>
                <a:ea typeface="+mn-ea"/>
                <a:cs typeface="+mn-cs"/>
              </a:rPr>
              <a:t> plan can be developed and might be shaped something like that you’ll see on the next slide.</a:t>
            </a:r>
            <a:endParaRPr lang="en-AU" sz="1400" dirty="0"/>
          </a:p>
          <a:p>
            <a:pPr eaLnBrk="1" hangingPunct="1">
              <a:lnSpc>
                <a:spcPct val="90000"/>
              </a:lnSpc>
            </a:pPr>
            <a:endParaRPr lang="en-AU" sz="1400" dirty="0">
              <a:cs typeface="Times New Roman" panose="02020603050405020304" pitchFamily="18" charset="0"/>
            </a:endParaRPr>
          </a:p>
          <a:p>
            <a:endParaRPr lang="en-AU" dirty="0"/>
          </a:p>
        </p:txBody>
      </p:sp>
      <p:sp>
        <p:nvSpPr>
          <p:cNvPr id="173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rgbClr val="FFFFFF"/>
                </a:solidFill>
                <a:latin typeface="Gill Sans"/>
                <a:ea typeface="ヒラギノ角ゴ ProN W3"/>
                <a:cs typeface="ヒラギノ角ゴ ProN W3"/>
                <a:sym typeface="Gill Sans"/>
              </a:defRPr>
            </a:lvl1pPr>
            <a:lvl2pPr marL="742950" indent="-285750" eaLnBrk="0" hangingPunct="0">
              <a:defRPr sz="3200">
                <a:solidFill>
                  <a:srgbClr val="FFFFFF"/>
                </a:solidFill>
                <a:latin typeface="Gill Sans"/>
                <a:ea typeface="ヒラギノ角ゴ ProN W3"/>
                <a:cs typeface="ヒラギノ角ゴ ProN W3"/>
                <a:sym typeface="Gill Sans"/>
              </a:defRPr>
            </a:lvl2pPr>
            <a:lvl3pPr marL="1143000" indent="-228600" eaLnBrk="0" hangingPunct="0">
              <a:defRPr sz="3200">
                <a:solidFill>
                  <a:srgbClr val="FFFFFF"/>
                </a:solidFill>
                <a:latin typeface="Gill Sans"/>
                <a:ea typeface="ヒラギノ角ゴ ProN W3"/>
                <a:cs typeface="ヒラギノ角ゴ ProN W3"/>
                <a:sym typeface="Gill Sans"/>
              </a:defRPr>
            </a:lvl3pPr>
            <a:lvl4pPr marL="1600200" indent="-228600" eaLnBrk="0" hangingPunct="0">
              <a:defRPr sz="3200">
                <a:solidFill>
                  <a:srgbClr val="FFFFFF"/>
                </a:solidFill>
                <a:latin typeface="Gill Sans"/>
                <a:ea typeface="ヒラギノ角ゴ ProN W3"/>
                <a:cs typeface="ヒラギノ角ゴ ProN W3"/>
                <a:sym typeface="Gill Sans"/>
              </a:defRPr>
            </a:lvl4pPr>
            <a:lvl5pPr marL="2057400" indent="-228600" eaLnBrk="0" hangingPunct="0">
              <a:defRPr sz="3200">
                <a:solidFill>
                  <a:srgbClr val="FFFFFF"/>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9pPr>
          </a:lstStyle>
          <a:p>
            <a:pPr eaLnBrk="1" hangingPunct="1"/>
            <a:fld id="{4B0B2BEB-2C3F-41FE-8CA8-44309205BB0C}" type="slidenum">
              <a:rPr lang="en-US" sz="1200"/>
              <a:pPr eaLnBrk="1" hangingPunct="1"/>
              <a:t>4</a:t>
            </a:fld>
            <a:endParaRPr lang="en-US" sz="1200"/>
          </a:p>
        </p:txBody>
      </p:sp>
    </p:spTree>
    <p:extLst>
      <p:ext uri="{BB962C8B-B14F-4D97-AF65-F5344CB8AC3E}">
        <p14:creationId xmlns:p14="http://schemas.microsoft.com/office/powerpoint/2010/main" val="305549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Psychological functioning has physiological correlates within the endocrine and central nervous systems that may impede therapeutic progress. </a:t>
            </a:r>
            <a:r>
              <a:rPr lang="en-AU" dirty="0"/>
              <a:t>Consider for example, physical symptoms of acute stress.</a:t>
            </a:r>
            <a:br>
              <a:rPr lang="en-AU" dirty="0"/>
            </a:br>
            <a:endParaRPr lang="en-AU" dirty="0">
              <a:solidFill>
                <a:srgbClr val="FF0000"/>
              </a:solidFill>
            </a:endParaRPr>
          </a:p>
        </p:txBody>
      </p:sp>
      <p:sp>
        <p:nvSpPr>
          <p:cNvPr id="4" name="Slide Number Placeholder 3"/>
          <p:cNvSpPr>
            <a:spLocks noGrp="1"/>
          </p:cNvSpPr>
          <p:nvPr>
            <p:ph type="sldNum" sz="quarter" idx="10"/>
          </p:nvPr>
        </p:nvSpPr>
        <p:spPr/>
        <p:txBody>
          <a:bodyPr/>
          <a:lstStyle/>
          <a:p>
            <a:fld id="{52121DD2-DD46-42A9-A7A1-F5D4FDA3EF9A}" type="slidenum">
              <a:rPr lang="en-AU" smtClean="0"/>
              <a:t>5</a:t>
            </a:fld>
            <a:endParaRPr lang="en-AU"/>
          </a:p>
        </p:txBody>
      </p:sp>
    </p:spTree>
    <p:extLst>
      <p:ext uri="{BB962C8B-B14F-4D97-AF65-F5344CB8AC3E}">
        <p14:creationId xmlns:p14="http://schemas.microsoft.com/office/powerpoint/2010/main" val="821059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Using traditional models of therapy, we raise</a:t>
            </a:r>
            <a:r>
              <a:rPr lang="en-AU" baseline="0" dirty="0"/>
              <a:t> client awareness to their externalized and internalized expressions of self; and guide the client toward self-regulation of their thoughts and feelings towards preferred outcomes.</a:t>
            </a:r>
            <a:endParaRPr lang="en-AU" dirty="0"/>
          </a:p>
        </p:txBody>
      </p:sp>
      <p:sp>
        <p:nvSpPr>
          <p:cNvPr id="4" name="Slide Number Placeholder 3"/>
          <p:cNvSpPr>
            <a:spLocks noGrp="1"/>
          </p:cNvSpPr>
          <p:nvPr>
            <p:ph type="sldNum" sz="quarter" idx="10"/>
          </p:nvPr>
        </p:nvSpPr>
        <p:spPr/>
        <p:txBody>
          <a:bodyPr/>
          <a:lstStyle/>
          <a:p>
            <a:fld id="{52121DD2-DD46-42A9-A7A1-F5D4FDA3EF9A}" type="slidenum">
              <a:rPr lang="en-AU" smtClean="0"/>
              <a:t>6</a:t>
            </a:fld>
            <a:endParaRPr lang="en-AU"/>
          </a:p>
        </p:txBody>
      </p:sp>
    </p:spTree>
    <p:extLst>
      <p:ext uri="{BB962C8B-B14F-4D97-AF65-F5344CB8AC3E}">
        <p14:creationId xmlns:p14="http://schemas.microsoft.com/office/powerpoint/2010/main" val="16563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a:t>
            </a:r>
            <a:r>
              <a:rPr lang="en-AU" baseline="0" dirty="0"/>
              <a:t>therapy is heavily dependent upon</a:t>
            </a:r>
            <a:r>
              <a:rPr lang="en-AU" dirty="0"/>
              <a:t> cognitive and behavioural functioning, we have to appreciate the biophysical limitations that</a:t>
            </a:r>
            <a:r>
              <a:rPr lang="en-AU" baseline="0" dirty="0"/>
              <a:t> may compromise treatment efficacy.</a:t>
            </a:r>
            <a:endParaRPr lang="en-AU" dirty="0"/>
          </a:p>
        </p:txBody>
      </p:sp>
      <p:sp>
        <p:nvSpPr>
          <p:cNvPr id="4" name="Slide Number Placeholder 3"/>
          <p:cNvSpPr>
            <a:spLocks noGrp="1"/>
          </p:cNvSpPr>
          <p:nvPr>
            <p:ph type="sldNum" sz="quarter" idx="10"/>
          </p:nvPr>
        </p:nvSpPr>
        <p:spPr/>
        <p:txBody>
          <a:bodyPr/>
          <a:lstStyle/>
          <a:p>
            <a:fld id="{52121DD2-DD46-42A9-A7A1-F5D4FDA3EF9A}" type="slidenum">
              <a:rPr lang="en-AU" smtClean="0"/>
              <a:t>7</a:t>
            </a:fld>
            <a:endParaRPr lang="en-AU"/>
          </a:p>
        </p:txBody>
      </p:sp>
    </p:spTree>
    <p:extLst>
      <p:ext uri="{BB962C8B-B14F-4D97-AF65-F5344CB8AC3E}">
        <p14:creationId xmlns:p14="http://schemas.microsoft.com/office/powerpoint/2010/main" val="2552938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Psychologists, therefore, need to consider the limitations of cognitive processes and in response, adapt treatment planning, tools and strategies to compensate; for example, identifying alternative ways to positively influence neurological and subsequent psychological function.  By guiding our clients toward sustained improvements in their psychophysiology, we can further mediate neurological changes.</a:t>
            </a:r>
            <a:r>
              <a:rPr lang="en-US" sz="1200" kern="1200" dirty="0">
                <a:solidFill>
                  <a:schemeClr val="tx1"/>
                </a:solidFill>
                <a:effectLst/>
                <a:latin typeface="+mn-lt"/>
                <a:ea typeface="+mn-ea"/>
                <a:cs typeface="+mn-cs"/>
              </a:rPr>
              <a:t>  These processes have been described by Dan Siegel (2007) as neurobiological processes i.e. reflection and attunement that cultivate wellness through the intrapersonal (by </a:t>
            </a:r>
            <a:r>
              <a:rPr lang="en-US" sz="1200" i="1" kern="1200" dirty="0">
                <a:solidFill>
                  <a:schemeClr val="tx1"/>
                </a:solidFill>
                <a:effectLst/>
                <a:latin typeface="+mn-lt"/>
                <a:ea typeface="+mn-ea"/>
                <a:cs typeface="+mn-cs"/>
              </a:rPr>
              <a:t>becoming your own best friend</a:t>
            </a:r>
            <a:r>
              <a:rPr lang="en-US" sz="1200" kern="1200" dirty="0">
                <a:solidFill>
                  <a:schemeClr val="tx1"/>
                </a:solidFill>
                <a:effectLst/>
                <a:latin typeface="+mn-lt"/>
                <a:ea typeface="+mn-ea"/>
                <a:cs typeface="+mn-cs"/>
              </a:rPr>
              <a:t>) and interpersonal (</a:t>
            </a:r>
            <a:r>
              <a:rPr lang="en-US" sz="1200" i="1" kern="1200" dirty="0">
                <a:solidFill>
                  <a:schemeClr val="tx1"/>
                </a:solidFill>
                <a:effectLst/>
                <a:latin typeface="+mn-lt"/>
                <a:ea typeface="+mn-ea"/>
                <a:cs typeface="+mn-cs"/>
              </a:rPr>
              <a:t>to feel felt</a:t>
            </a:r>
            <a:r>
              <a:rPr lang="en-US" sz="1200" kern="1200" dirty="0">
                <a:solidFill>
                  <a:schemeClr val="tx1"/>
                </a:solidFill>
                <a:effectLst/>
                <a:latin typeface="+mn-lt"/>
                <a:ea typeface="+mn-ea"/>
                <a:cs typeface="+mn-cs"/>
              </a:rPr>
              <a:t> by another).  </a:t>
            </a:r>
            <a:endParaRPr lang="en-AU" sz="1200" kern="1200" dirty="0">
              <a:solidFill>
                <a:schemeClr val="tx1"/>
              </a:solidFill>
              <a:effectLst/>
              <a:latin typeface="+mn-lt"/>
              <a:ea typeface="+mn-ea"/>
              <a:cs typeface="+mn-cs"/>
            </a:endParaRPr>
          </a:p>
          <a:p>
            <a:endParaRPr lang="en-AU" dirty="0"/>
          </a:p>
          <a:p>
            <a:endParaRPr lang="en-AU" dirty="0"/>
          </a:p>
        </p:txBody>
      </p:sp>
      <p:sp>
        <p:nvSpPr>
          <p:cNvPr id="4" name="Slide Number Placeholder 3"/>
          <p:cNvSpPr>
            <a:spLocks noGrp="1"/>
          </p:cNvSpPr>
          <p:nvPr>
            <p:ph type="sldNum" sz="quarter" idx="10"/>
          </p:nvPr>
        </p:nvSpPr>
        <p:spPr/>
        <p:txBody>
          <a:bodyPr/>
          <a:lstStyle/>
          <a:p>
            <a:fld id="{52121DD2-DD46-42A9-A7A1-F5D4FDA3EF9A}" type="slidenum">
              <a:rPr lang="en-AU" smtClean="0"/>
              <a:t>8</a:t>
            </a:fld>
            <a:endParaRPr lang="en-AU"/>
          </a:p>
        </p:txBody>
      </p:sp>
    </p:spTree>
    <p:extLst>
      <p:ext uri="{BB962C8B-B14F-4D97-AF65-F5344CB8AC3E}">
        <p14:creationId xmlns:p14="http://schemas.microsoft.com/office/powerpoint/2010/main" val="3953765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Biophysical measures have often been incorporated into traditional psychotherapy for purposes of assessment and intervention e.g. heart rate and quality of breathing.  The control of "involuntary" responses is now seen to be effective in the treatment of migraine headaches, asthma, ADHD, anxiety, epilepsy, enuresis, stress, and many other disorders.  </a:t>
            </a:r>
          </a:p>
          <a:p>
            <a:endParaRPr lang="en-AU" dirty="0"/>
          </a:p>
        </p:txBody>
      </p:sp>
      <p:sp>
        <p:nvSpPr>
          <p:cNvPr id="4" name="Slide Number Placeholder 3"/>
          <p:cNvSpPr>
            <a:spLocks noGrp="1"/>
          </p:cNvSpPr>
          <p:nvPr>
            <p:ph type="sldNum" sz="quarter" idx="10"/>
          </p:nvPr>
        </p:nvSpPr>
        <p:spPr/>
        <p:txBody>
          <a:bodyPr/>
          <a:lstStyle/>
          <a:p>
            <a:fld id="{52121DD2-DD46-42A9-A7A1-F5D4FDA3EF9A}" type="slidenum">
              <a:rPr lang="en-AU" smtClean="0"/>
              <a:t>9</a:t>
            </a:fld>
            <a:endParaRPr lang="en-AU"/>
          </a:p>
        </p:txBody>
      </p:sp>
    </p:spTree>
    <p:extLst>
      <p:ext uri="{BB962C8B-B14F-4D97-AF65-F5344CB8AC3E}">
        <p14:creationId xmlns:p14="http://schemas.microsoft.com/office/powerpoint/2010/main" val="841910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A67B4D-3269-4EC7-988E-884A38C6D58D}" type="datetimeFigureOut">
              <a:rPr lang="en-AU" smtClean="0"/>
              <a:t>18/12/21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633618-881C-4428-8A31-EACFE19D1BA3}" type="slidenum">
              <a:rPr lang="en-AU" smtClean="0"/>
              <a:t>‹#›</a:t>
            </a:fld>
            <a:endParaRPr lang="en-AU"/>
          </a:p>
        </p:txBody>
      </p:sp>
    </p:spTree>
    <p:extLst>
      <p:ext uri="{BB962C8B-B14F-4D97-AF65-F5344CB8AC3E}">
        <p14:creationId xmlns:p14="http://schemas.microsoft.com/office/powerpoint/2010/main" val="41407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A67B4D-3269-4EC7-988E-884A38C6D58D}" type="datetimeFigureOut">
              <a:rPr lang="en-AU" smtClean="0"/>
              <a:t>18/12/21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5633618-881C-4428-8A31-EACFE19D1BA3}" type="slidenum">
              <a:rPr lang="en-AU" smtClean="0"/>
              <a:t>‹#›</a:t>
            </a:fld>
            <a:endParaRPr lang="en-AU"/>
          </a:p>
        </p:txBody>
      </p:sp>
    </p:spTree>
    <p:extLst>
      <p:ext uri="{BB962C8B-B14F-4D97-AF65-F5344CB8AC3E}">
        <p14:creationId xmlns:p14="http://schemas.microsoft.com/office/powerpoint/2010/main" val="379035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AA67B4D-3269-4EC7-988E-884A38C6D58D}" type="datetimeFigureOut">
              <a:rPr lang="en-AU" smtClean="0"/>
              <a:t>18/12/21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633618-881C-4428-8A31-EACFE19D1BA3}" type="slidenum">
              <a:rPr lang="en-AU" smtClean="0"/>
              <a:t>‹#›</a:t>
            </a:fld>
            <a:endParaRPr lang="en-AU"/>
          </a:p>
        </p:txBody>
      </p:sp>
    </p:spTree>
    <p:extLst>
      <p:ext uri="{BB962C8B-B14F-4D97-AF65-F5344CB8AC3E}">
        <p14:creationId xmlns:p14="http://schemas.microsoft.com/office/powerpoint/2010/main" val="1997765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AA67B4D-3269-4EC7-988E-884A38C6D58D}" type="datetimeFigureOut">
              <a:rPr lang="en-AU" smtClean="0"/>
              <a:t>18/12/21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633618-881C-4428-8A31-EACFE19D1BA3}"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59014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A67B4D-3269-4EC7-988E-884A38C6D58D}" type="datetimeFigureOut">
              <a:rPr lang="en-AU" smtClean="0"/>
              <a:t>18/12/21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633618-881C-4428-8A31-EACFE19D1BA3}" type="slidenum">
              <a:rPr lang="en-AU" smtClean="0"/>
              <a:t>‹#›</a:t>
            </a:fld>
            <a:endParaRPr lang="en-AU"/>
          </a:p>
        </p:txBody>
      </p:sp>
    </p:spTree>
    <p:extLst>
      <p:ext uri="{BB962C8B-B14F-4D97-AF65-F5344CB8AC3E}">
        <p14:creationId xmlns:p14="http://schemas.microsoft.com/office/powerpoint/2010/main" val="3233308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AA67B4D-3269-4EC7-988E-884A38C6D58D}" type="datetimeFigureOut">
              <a:rPr lang="en-AU" smtClean="0"/>
              <a:t>18/12/21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633618-881C-4428-8A31-EACFE19D1BA3}" type="slidenum">
              <a:rPr lang="en-AU" smtClean="0"/>
              <a:t>‹#›</a:t>
            </a:fld>
            <a:endParaRPr lang="en-AU"/>
          </a:p>
        </p:txBody>
      </p:sp>
    </p:spTree>
    <p:extLst>
      <p:ext uri="{BB962C8B-B14F-4D97-AF65-F5344CB8AC3E}">
        <p14:creationId xmlns:p14="http://schemas.microsoft.com/office/powerpoint/2010/main" val="2554827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AA67B4D-3269-4EC7-988E-884A38C6D58D}" type="datetimeFigureOut">
              <a:rPr lang="en-AU" smtClean="0"/>
              <a:t>18/12/21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633618-881C-4428-8A31-EACFE19D1BA3}" type="slidenum">
              <a:rPr lang="en-AU" smtClean="0"/>
              <a:t>‹#›</a:t>
            </a:fld>
            <a:endParaRPr lang="en-AU"/>
          </a:p>
        </p:txBody>
      </p:sp>
    </p:spTree>
    <p:extLst>
      <p:ext uri="{BB962C8B-B14F-4D97-AF65-F5344CB8AC3E}">
        <p14:creationId xmlns:p14="http://schemas.microsoft.com/office/powerpoint/2010/main" val="2929016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A67B4D-3269-4EC7-988E-884A38C6D58D}" type="datetimeFigureOut">
              <a:rPr lang="en-AU" smtClean="0"/>
              <a:t>18/12/21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633618-881C-4428-8A31-EACFE19D1BA3}" type="slidenum">
              <a:rPr lang="en-AU" smtClean="0"/>
              <a:t>‹#›</a:t>
            </a:fld>
            <a:endParaRPr lang="en-AU"/>
          </a:p>
        </p:txBody>
      </p:sp>
    </p:spTree>
    <p:extLst>
      <p:ext uri="{BB962C8B-B14F-4D97-AF65-F5344CB8AC3E}">
        <p14:creationId xmlns:p14="http://schemas.microsoft.com/office/powerpoint/2010/main" val="2481106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A67B4D-3269-4EC7-988E-884A38C6D58D}" type="datetimeFigureOut">
              <a:rPr lang="en-AU" smtClean="0"/>
              <a:t>18/12/21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633618-881C-4428-8A31-EACFE19D1BA3}" type="slidenum">
              <a:rPr lang="en-AU" smtClean="0"/>
              <a:t>‹#›</a:t>
            </a:fld>
            <a:endParaRPr lang="en-AU"/>
          </a:p>
        </p:txBody>
      </p:sp>
    </p:spTree>
    <p:extLst>
      <p:ext uri="{BB962C8B-B14F-4D97-AF65-F5344CB8AC3E}">
        <p14:creationId xmlns:p14="http://schemas.microsoft.com/office/powerpoint/2010/main" val="3809618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23334" y="722314"/>
            <a:ext cx="11516784" cy="762000"/>
          </a:xfrm>
          <a:prstGeom prst="rect">
            <a:avLst/>
          </a:prstGeom>
        </p:spPr>
        <p:txBody>
          <a:bodyPr lIns="101599" tIns="50799" rIns="101599" bIns="50799"/>
          <a:lstStyle/>
          <a:p>
            <a:r>
              <a:rPr lang="en-US"/>
              <a:t>Click to edit Master title style</a:t>
            </a:r>
          </a:p>
        </p:txBody>
      </p:sp>
      <p:sp>
        <p:nvSpPr>
          <p:cNvPr id="3" name="Text Placeholder 2"/>
          <p:cNvSpPr>
            <a:spLocks noGrp="1"/>
          </p:cNvSpPr>
          <p:nvPr>
            <p:ph type="body" sz="half" idx="1"/>
          </p:nvPr>
        </p:nvSpPr>
        <p:spPr>
          <a:xfrm>
            <a:off x="438151" y="1941513"/>
            <a:ext cx="5369983" cy="4114800"/>
          </a:xfrm>
          <a:prstGeom prst="rect">
            <a:avLst/>
          </a:prstGeom>
        </p:spPr>
        <p:txBody>
          <a:bodyPr lIns="101599" tIns="50799" rIns="101599" bIns="5079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011334" y="1941513"/>
            <a:ext cx="5372100" cy="4114800"/>
          </a:xfrm>
          <a:prstGeom prst="rect">
            <a:avLst/>
          </a:prstGeom>
        </p:spPr>
        <p:txBody>
          <a:bodyPr lIns="101599" tIns="50799" rIns="101599" bIns="50799"/>
          <a:lstStyle/>
          <a:p>
            <a:pPr lvl="0"/>
            <a:endParaRPr lang="en-US" noProof="0">
              <a:sym typeface="Gill Sans"/>
            </a:endParaRPr>
          </a:p>
        </p:txBody>
      </p:sp>
      <p:sp>
        <p:nvSpPr>
          <p:cNvPr id="5" name="Rectangle 7"/>
          <p:cNvSpPr>
            <a:spLocks noGrp="1" noChangeArrowheads="1"/>
          </p:cNvSpPr>
          <p:nvPr>
            <p:ph type="dt" sz="half" idx="10"/>
          </p:nvPr>
        </p:nvSpPr>
        <p:spPr>
          <a:xfrm>
            <a:off x="7720966" y="6405087"/>
            <a:ext cx="4061460" cy="365760"/>
          </a:xfrm>
          <a:prstGeom prst="rect">
            <a:avLst/>
          </a:prstGeom>
        </p:spPr>
        <p:txBody>
          <a:bodyPr lIns="101599" tIns="50799" rIns="101599" bIns="50799"/>
          <a:lstStyle>
            <a:lvl1pPr>
              <a:defRPr/>
            </a:lvl1pPr>
          </a:lstStyle>
          <a:p>
            <a:pPr>
              <a:defRPr/>
            </a:pPr>
            <a:endParaRPr lang="en-US"/>
          </a:p>
        </p:txBody>
      </p:sp>
      <p:sp>
        <p:nvSpPr>
          <p:cNvPr id="6" name="Rectangle 8"/>
          <p:cNvSpPr>
            <a:spLocks noGrp="1" noChangeArrowheads="1"/>
          </p:cNvSpPr>
          <p:nvPr>
            <p:ph type="ftr" sz="quarter" idx="11"/>
          </p:nvPr>
        </p:nvSpPr>
        <p:spPr>
          <a:xfrm>
            <a:off x="405766" y="6410802"/>
            <a:ext cx="4775834" cy="365760"/>
          </a:xfrm>
          <a:prstGeom prst="rect">
            <a:avLst/>
          </a:prstGeom>
        </p:spPr>
        <p:txBody>
          <a:bodyPr lIns="101599" tIns="50799" rIns="101599" bIns="50799"/>
          <a:lstStyle>
            <a:lvl1pPr>
              <a:defRPr/>
            </a:lvl1pPr>
          </a:lstStyle>
          <a:p>
            <a:pPr>
              <a:defRPr/>
            </a:pPr>
            <a:endParaRPr lang="en-US"/>
          </a:p>
        </p:txBody>
      </p:sp>
      <p:sp>
        <p:nvSpPr>
          <p:cNvPr id="7" name="Rectangle 9"/>
          <p:cNvSpPr>
            <a:spLocks noGrp="1" noChangeArrowheads="1"/>
          </p:cNvSpPr>
          <p:nvPr>
            <p:ph type="sldNum" sz="quarter" idx="12"/>
          </p:nvPr>
        </p:nvSpPr>
        <p:spPr>
          <a:xfrm>
            <a:off x="5791200" y="1040130"/>
            <a:ext cx="609600" cy="441484"/>
          </a:xfrm>
          <a:prstGeom prst="rect">
            <a:avLst/>
          </a:prstGeom>
        </p:spPr>
        <p:txBody>
          <a:bodyPr vert="horz" wrap="square" lIns="101599" tIns="50799" rIns="101599" bIns="50799" numCol="1" anchor="t" anchorCtr="0" compatLnSpc="1">
            <a:prstTxWarp prst="textNoShape">
              <a:avLst/>
            </a:prstTxWarp>
          </a:bodyPr>
          <a:lstStyle>
            <a:lvl1pPr>
              <a:defRPr/>
            </a:lvl1pPr>
          </a:lstStyle>
          <a:p>
            <a:fld id="{8A1D8D40-538A-4735-A65A-D2DB6FD563EC}" type="slidenum">
              <a:rPr lang="en-US"/>
              <a:pPr/>
              <a:t>‹#›</a:t>
            </a:fld>
            <a:endParaRPr lang="en-US"/>
          </a:p>
        </p:txBody>
      </p:sp>
    </p:spTree>
    <p:extLst>
      <p:ext uri="{BB962C8B-B14F-4D97-AF65-F5344CB8AC3E}">
        <p14:creationId xmlns:p14="http://schemas.microsoft.com/office/powerpoint/2010/main" val="216611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AA67B4D-3269-4EC7-988E-884A38C6D58D}" type="datetimeFigureOut">
              <a:rPr lang="en-AU" smtClean="0"/>
              <a:t>18/12/21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633618-881C-4428-8A31-EACFE19D1BA3}" type="slidenum">
              <a:rPr lang="en-AU" smtClean="0"/>
              <a:t>‹#›</a:t>
            </a:fld>
            <a:endParaRPr lang="en-AU"/>
          </a:p>
        </p:txBody>
      </p:sp>
    </p:spTree>
    <p:extLst>
      <p:ext uri="{BB962C8B-B14F-4D97-AF65-F5344CB8AC3E}">
        <p14:creationId xmlns:p14="http://schemas.microsoft.com/office/powerpoint/2010/main" val="122269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A67B4D-3269-4EC7-988E-884A38C6D58D}" type="datetimeFigureOut">
              <a:rPr lang="en-AU" smtClean="0"/>
              <a:t>18/12/21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633618-881C-4428-8A31-EACFE19D1BA3}" type="slidenum">
              <a:rPr lang="en-AU" smtClean="0"/>
              <a:t>‹#›</a:t>
            </a:fld>
            <a:endParaRPr lang="en-AU"/>
          </a:p>
        </p:txBody>
      </p:sp>
    </p:spTree>
    <p:extLst>
      <p:ext uri="{BB962C8B-B14F-4D97-AF65-F5344CB8AC3E}">
        <p14:creationId xmlns:p14="http://schemas.microsoft.com/office/powerpoint/2010/main" val="28879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67B4D-3269-4EC7-988E-884A38C6D58D}" type="datetimeFigureOut">
              <a:rPr lang="en-AU" smtClean="0"/>
              <a:t>18/12/21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5633618-881C-4428-8A31-EACFE19D1BA3}" type="slidenum">
              <a:rPr lang="en-AU" smtClean="0"/>
              <a:t>‹#›</a:t>
            </a:fld>
            <a:endParaRPr lang="en-AU"/>
          </a:p>
        </p:txBody>
      </p:sp>
    </p:spTree>
    <p:extLst>
      <p:ext uri="{BB962C8B-B14F-4D97-AF65-F5344CB8AC3E}">
        <p14:creationId xmlns:p14="http://schemas.microsoft.com/office/powerpoint/2010/main" val="354057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A67B4D-3269-4EC7-988E-884A38C6D58D}" type="datetimeFigureOut">
              <a:rPr lang="en-AU" smtClean="0"/>
              <a:t>18/12/21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5633618-881C-4428-8A31-EACFE19D1BA3}" type="slidenum">
              <a:rPr lang="en-AU" smtClean="0"/>
              <a:t>‹#›</a:t>
            </a:fld>
            <a:endParaRPr lang="en-AU"/>
          </a:p>
        </p:txBody>
      </p:sp>
    </p:spTree>
    <p:extLst>
      <p:ext uri="{BB962C8B-B14F-4D97-AF65-F5344CB8AC3E}">
        <p14:creationId xmlns:p14="http://schemas.microsoft.com/office/powerpoint/2010/main" val="392281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AA67B4D-3269-4EC7-988E-884A38C6D58D}" type="datetimeFigureOut">
              <a:rPr lang="en-AU" smtClean="0"/>
              <a:t>18/12/21</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75633618-881C-4428-8A31-EACFE19D1BA3}" type="slidenum">
              <a:rPr lang="en-AU" smtClean="0"/>
              <a:t>‹#›</a:t>
            </a:fld>
            <a:endParaRPr lang="en-AU"/>
          </a:p>
        </p:txBody>
      </p:sp>
    </p:spTree>
    <p:extLst>
      <p:ext uri="{BB962C8B-B14F-4D97-AF65-F5344CB8AC3E}">
        <p14:creationId xmlns:p14="http://schemas.microsoft.com/office/powerpoint/2010/main" val="1962636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AA67B4D-3269-4EC7-988E-884A38C6D58D}" type="datetimeFigureOut">
              <a:rPr lang="en-AU" smtClean="0"/>
              <a:t>18/12/21</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75633618-881C-4428-8A31-EACFE19D1BA3}" type="slidenum">
              <a:rPr lang="en-AU" smtClean="0"/>
              <a:t>‹#›</a:t>
            </a:fld>
            <a:endParaRPr lang="en-AU"/>
          </a:p>
        </p:txBody>
      </p:sp>
    </p:spTree>
    <p:extLst>
      <p:ext uri="{BB962C8B-B14F-4D97-AF65-F5344CB8AC3E}">
        <p14:creationId xmlns:p14="http://schemas.microsoft.com/office/powerpoint/2010/main" val="28850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AA67B4D-3269-4EC7-988E-884A38C6D58D}" type="datetimeFigureOut">
              <a:rPr lang="en-AU" smtClean="0"/>
              <a:t>18/12/21</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75633618-881C-4428-8A31-EACFE19D1BA3}" type="slidenum">
              <a:rPr lang="en-AU" smtClean="0"/>
              <a:t>‹#›</a:t>
            </a:fld>
            <a:endParaRPr lang="en-AU"/>
          </a:p>
        </p:txBody>
      </p:sp>
    </p:spTree>
    <p:extLst>
      <p:ext uri="{BB962C8B-B14F-4D97-AF65-F5344CB8AC3E}">
        <p14:creationId xmlns:p14="http://schemas.microsoft.com/office/powerpoint/2010/main" val="618812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A67B4D-3269-4EC7-988E-884A38C6D58D}" type="datetimeFigureOut">
              <a:rPr lang="en-AU" smtClean="0"/>
              <a:t>18/12/21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5633618-881C-4428-8A31-EACFE19D1BA3}" type="slidenum">
              <a:rPr lang="en-AU" smtClean="0"/>
              <a:t>‹#›</a:t>
            </a:fld>
            <a:endParaRPr lang="en-AU"/>
          </a:p>
        </p:txBody>
      </p:sp>
    </p:spTree>
    <p:extLst>
      <p:ext uri="{BB962C8B-B14F-4D97-AF65-F5344CB8AC3E}">
        <p14:creationId xmlns:p14="http://schemas.microsoft.com/office/powerpoint/2010/main" val="138425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AA67B4D-3269-4EC7-988E-884A38C6D58D}" type="datetimeFigureOut">
              <a:rPr lang="en-AU" smtClean="0"/>
              <a:t>18/12/21</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5633618-881C-4428-8A31-EACFE19D1BA3}" type="slidenum">
              <a:rPr lang="en-AU" smtClean="0"/>
              <a:t>‹#›</a:t>
            </a:fld>
            <a:endParaRPr lang="en-AU"/>
          </a:p>
        </p:txBody>
      </p:sp>
    </p:spTree>
    <p:extLst>
      <p:ext uri="{BB962C8B-B14F-4D97-AF65-F5344CB8AC3E}">
        <p14:creationId xmlns:p14="http://schemas.microsoft.com/office/powerpoint/2010/main" val="1884259776"/>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sychology.org.au/Members/LogIn.aspx?Redirect=/Members/ManageMembership.aspx?ID=133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noviancounseling.wix.com/bibliography" TargetMode="External"/><Relationship Id="rId2" Type="http://schemas.openxmlformats.org/officeDocument/2006/relationships/hyperlink" Target="http://www.brainsinternational.com/default/assets/File/NFB%20Biblio.pdf" TargetMode="External"/><Relationship Id="rId1" Type="http://schemas.openxmlformats.org/officeDocument/2006/relationships/slideLayout" Target="../slideLayouts/slideLayout2.xml"/><Relationship Id="rId6" Type="http://schemas.openxmlformats.org/officeDocument/2006/relationships/hyperlink" Target="http://www.bcia.org/i4a/pages/index.cfm?pageid=3664" TargetMode="External"/><Relationship Id="rId5" Type="http://schemas.openxmlformats.org/officeDocument/2006/relationships/hyperlink" Target="http://www.eegspectrum.com/articles/" TargetMode="External"/><Relationship Id="rId4" Type="http://schemas.openxmlformats.org/officeDocument/2006/relationships/hyperlink" Target="http://www.aapb.org/i4a/pages/index.cfm?pageid=3443"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BCIA%20Blueprint%20of%20Knowledge.pdf" TargetMode="External"/><Relationship Id="rId2" Type="http://schemas.openxmlformats.org/officeDocument/2006/relationships/hyperlink" Target="http://www.bcia.org/i4a/pages/index.cfm?pageid=3435"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bcia.org/" TargetMode="External"/><Relationship Id="rId3" Type="http://schemas.openxmlformats.org/officeDocument/2006/relationships/hyperlink" Target="http://www.appliedneuroscience.org.au/" TargetMode="External"/><Relationship Id="rId7" Type="http://schemas.openxmlformats.org/officeDocument/2006/relationships/hyperlink" Target="http://www.bfe.org/" TargetMode="External"/><Relationship Id="rId2" Type="http://schemas.openxmlformats.org/officeDocument/2006/relationships/hyperlink" Target="http://www.groups.psychology.org.au/nfpig/resources/starting/" TargetMode="External"/><Relationship Id="rId1" Type="http://schemas.openxmlformats.org/officeDocument/2006/relationships/slideLayout" Target="../slideLayouts/slideLayout2.xml"/><Relationship Id="rId6" Type="http://schemas.openxmlformats.org/officeDocument/2006/relationships/hyperlink" Target="http://www.aapb.org/" TargetMode="External"/><Relationship Id="rId5" Type="http://schemas.openxmlformats.org/officeDocument/2006/relationships/hyperlink" Target="http://www.isnr.org/" TargetMode="External"/><Relationship Id="rId4" Type="http://schemas.openxmlformats.org/officeDocument/2006/relationships/hyperlink" Target="http://www.eegspectrum.com/" TargetMode="External"/><Relationship Id="rId9" Type="http://schemas.openxmlformats.org/officeDocument/2006/relationships/hyperlink" Target="http://www.neurofeedbackfoundation.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4Sin4QR4cw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2654808"/>
          </a:xfrm>
        </p:spPr>
        <p:txBody>
          <a:bodyPr>
            <a:normAutofit/>
          </a:bodyPr>
          <a:lstStyle/>
          <a:p>
            <a:pPr algn="ctr">
              <a:lnSpc>
                <a:spcPct val="107000"/>
              </a:lnSpc>
              <a:spcAft>
                <a:spcPts val="0"/>
              </a:spcAft>
            </a:pPr>
            <a:r>
              <a:rPr lang="en-AU" sz="54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Introduction to Neurofeedback and Neurotherapy Intervention</a:t>
            </a:r>
            <a:endParaRPr lang="en-AU" sz="5400" dirty="0">
              <a:solidFill>
                <a:schemeClr val="tx1"/>
              </a:solidFill>
            </a:endParaRPr>
          </a:p>
        </p:txBody>
      </p:sp>
      <p:sp>
        <p:nvSpPr>
          <p:cNvPr id="3" name="Subtitle 2"/>
          <p:cNvSpPr>
            <a:spLocks noGrp="1"/>
          </p:cNvSpPr>
          <p:nvPr>
            <p:ph type="subTitle" idx="1"/>
          </p:nvPr>
        </p:nvSpPr>
        <p:spPr>
          <a:xfrm>
            <a:off x="304800" y="4091940"/>
            <a:ext cx="11694695" cy="2468880"/>
          </a:xfrm>
        </p:spPr>
        <p:txBody>
          <a:bodyPr>
            <a:normAutofit/>
          </a:bodyPr>
          <a:lstStyle/>
          <a:p>
            <a:r>
              <a:rPr lang="en-AU" cap="none" dirty="0">
                <a:latin typeface="Bookman Old Style" panose="02050604050505020204" pitchFamily="18" charset="0"/>
                <a:hlinkClick r:id="rId3"/>
              </a:rPr>
              <a:t> </a:t>
            </a:r>
            <a:endParaRPr lang="en-AU" cap="none" dirty="0">
              <a:latin typeface="Bookman Old Style" panose="02050604050505020204" pitchFamily="18" charset="0"/>
            </a:endParaRPr>
          </a:p>
          <a:p>
            <a:r>
              <a:rPr lang="en-AU" sz="1800" cap="none" dirty="0">
                <a:solidFill>
                  <a:schemeClr val="accent4">
                    <a:lumMod val="60000"/>
                    <a:lumOff val="40000"/>
                  </a:schemeClr>
                </a:solidFill>
              </a:rPr>
              <a:t>Prepared for the use of members of the Applied Neuroscience Society of Australasia (ANSA). </a:t>
            </a:r>
          </a:p>
          <a:p>
            <a:r>
              <a:rPr lang="en-AU" sz="1800" i="1" cap="none" dirty="0">
                <a:solidFill>
                  <a:schemeClr val="accent4">
                    <a:lumMod val="60000"/>
                    <a:lumOff val="40000"/>
                  </a:schemeClr>
                </a:solidFill>
              </a:rPr>
              <a:t>by</a:t>
            </a:r>
          </a:p>
          <a:p>
            <a:r>
              <a:rPr lang="en-AU" sz="1800" dirty="0">
                <a:solidFill>
                  <a:schemeClr val="accent4">
                    <a:lumMod val="60000"/>
                    <a:lumOff val="40000"/>
                  </a:schemeClr>
                </a:solidFill>
              </a:rPr>
              <a:t>Michelle Aniftos, </a:t>
            </a:r>
            <a:r>
              <a:rPr lang="en-AU" sz="1800" dirty="0" err="1">
                <a:solidFill>
                  <a:schemeClr val="accent4">
                    <a:lumMod val="60000"/>
                    <a:lumOff val="40000"/>
                  </a:schemeClr>
                </a:solidFill>
              </a:rPr>
              <a:t>BS</a:t>
            </a:r>
            <a:r>
              <a:rPr lang="en-AU" sz="1800" cap="none" dirty="0" err="1">
                <a:solidFill>
                  <a:schemeClr val="accent4">
                    <a:lumMod val="60000"/>
                    <a:lumOff val="40000"/>
                  </a:schemeClr>
                </a:solidFill>
              </a:rPr>
              <a:t>oc</a:t>
            </a:r>
            <a:r>
              <a:rPr lang="en-AU" sz="1800" dirty="0" err="1">
                <a:solidFill>
                  <a:schemeClr val="accent4">
                    <a:lumMod val="60000"/>
                    <a:lumOff val="40000"/>
                  </a:schemeClr>
                </a:solidFill>
              </a:rPr>
              <a:t>S</a:t>
            </a:r>
            <a:r>
              <a:rPr lang="en-AU" sz="1800" cap="none" dirty="0" err="1">
                <a:solidFill>
                  <a:schemeClr val="accent4">
                    <a:lumMod val="60000"/>
                    <a:lumOff val="40000"/>
                  </a:schemeClr>
                </a:solidFill>
              </a:rPr>
              <a:t>ci</a:t>
            </a:r>
            <a:r>
              <a:rPr lang="en-AU" sz="1800" dirty="0">
                <a:solidFill>
                  <a:schemeClr val="accent4">
                    <a:lumMod val="60000"/>
                    <a:lumOff val="40000"/>
                  </a:schemeClr>
                </a:solidFill>
              </a:rPr>
              <a:t>, </a:t>
            </a:r>
            <a:r>
              <a:rPr lang="en-AU" sz="1800" dirty="0" err="1">
                <a:solidFill>
                  <a:schemeClr val="accent4">
                    <a:lumMod val="60000"/>
                    <a:lumOff val="40000"/>
                  </a:schemeClr>
                </a:solidFill>
              </a:rPr>
              <a:t>Mp</a:t>
            </a:r>
            <a:r>
              <a:rPr lang="en-AU" sz="1800" cap="none" dirty="0" err="1">
                <a:solidFill>
                  <a:schemeClr val="accent4">
                    <a:lumMod val="60000"/>
                    <a:lumOff val="40000"/>
                  </a:schemeClr>
                </a:solidFill>
              </a:rPr>
              <a:t>sych</a:t>
            </a:r>
            <a:r>
              <a:rPr lang="en-AU" sz="1800" dirty="0">
                <a:solidFill>
                  <a:schemeClr val="accent4">
                    <a:lumMod val="60000"/>
                    <a:lumOff val="40000"/>
                  </a:schemeClr>
                </a:solidFill>
              </a:rPr>
              <a:t>, MAPs, </a:t>
            </a:r>
            <a:r>
              <a:rPr lang="en-AU" sz="1800" dirty="0" err="1">
                <a:solidFill>
                  <a:schemeClr val="accent4">
                    <a:lumMod val="60000"/>
                    <a:lumOff val="40000"/>
                  </a:schemeClr>
                </a:solidFill>
              </a:rPr>
              <a:t>bcn</a:t>
            </a:r>
            <a:r>
              <a:rPr lang="en-AU" sz="1800" dirty="0">
                <a:solidFill>
                  <a:schemeClr val="accent4">
                    <a:lumMod val="60000"/>
                    <a:lumOff val="40000"/>
                  </a:schemeClr>
                </a:solidFill>
              </a:rPr>
              <a:t>, FANSA &amp; </a:t>
            </a:r>
          </a:p>
          <a:p>
            <a:r>
              <a:rPr lang="en-AU" sz="1800" dirty="0">
                <a:solidFill>
                  <a:schemeClr val="accent4">
                    <a:lumMod val="60000"/>
                    <a:lumOff val="40000"/>
                  </a:schemeClr>
                </a:solidFill>
              </a:rPr>
              <a:t>C. Richard Clark, BA (Hons), PhD, MAPS, BCN, FASSA</a:t>
            </a:r>
            <a:endParaRPr lang="en-AU" sz="1800" i="1" dirty="0">
              <a:solidFill>
                <a:schemeClr val="accent4">
                  <a:lumMod val="60000"/>
                  <a:lumOff val="40000"/>
                </a:schemeClr>
              </a:solidFill>
            </a:endParaRPr>
          </a:p>
        </p:txBody>
      </p:sp>
    </p:spTree>
    <p:extLst>
      <p:ext uri="{BB962C8B-B14F-4D97-AF65-F5344CB8AC3E}">
        <p14:creationId xmlns:p14="http://schemas.microsoft.com/office/powerpoint/2010/main" val="96401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40679"/>
            <a:ext cx="9404723" cy="1405460"/>
          </a:xfrm>
        </p:spPr>
        <p:txBody>
          <a:bodyPr/>
          <a:lstStyle/>
          <a:p>
            <a:r>
              <a:rPr lang="en-AU" dirty="0"/>
              <a:t>Biophysical Component in the Client’s Environment     </a:t>
            </a:r>
            <a:r>
              <a:rPr lang="en-AU" sz="1400" i="1" dirty="0"/>
              <a:t>adapted from </a:t>
            </a:r>
            <a:r>
              <a:rPr lang="en-AU" sz="1400" i="1" dirty="0" err="1"/>
              <a:t>Collura</a:t>
            </a:r>
            <a:r>
              <a:rPr lang="en-AU" sz="1400" i="1" dirty="0"/>
              <a:t>, 2014</a:t>
            </a:r>
            <a:endParaRPr lang="en-AU" sz="1400" dirty="0"/>
          </a:p>
        </p:txBody>
      </p:sp>
      <p:grpSp>
        <p:nvGrpSpPr>
          <p:cNvPr id="15" name="Group 14"/>
          <p:cNvGrpSpPr/>
          <p:nvPr/>
        </p:nvGrpSpPr>
        <p:grpSpPr>
          <a:xfrm>
            <a:off x="1523999" y="3282457"/>
            <a:ext cx="9952891" cy="3159426"/>
            <a:chOff x="1101971" y="2532185"/>
            <a:chExt cx="9952891" cy="3159426"/>
          </a:xfrm>
        </p:grpSpPr>
        <p:grpSp>
          <p:nvGrpSpPr>
            <p:cNvPr id="41" name="Group 40"/>
            <p:cNvGrpSpPr/>
            <p:nvPr/>
          </p:nvGrpSpPr>
          <p:grpSpPr>
            <a:xfrm>
              <a:off x="4853353" y="3903782"/>
              <a:ext cx="6201509" cy="1166508"/>
              <a:chOff x="4853353" y="3903782"/>
              <a:chExt cx="6201509" cy="1166508"/>
            </a:xfrm>
          </p:grpSpPr>
          <p:cxnSp>
            <p:nvCxnSpPr>
              <p:cNvPr id="11" name="Straight Arrow Connector 10"/>
              <p:cNvCxnSpPr/>
              <p:nvPr/>
            </p:nvCxnSpPr>
            <p:spPr>
              <a:xfrm>
                <a:off x="4947138" y="4180819"/>
                <a:ext cx="2625970" cy="0"/>
              </a:xfrm>
              <a:prstGeom prst="straightConnector1">
                <a:avLst/>
              </a:prstGeom>
              <a:ln w="41275" cap="sq">
                <a:tailEnd type="triangle"/>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7819293" y="3903782"/>
                <a:ext cx="3235569" cy="523220"/>
              </a:xfrm>
              <a:prstGeom prst="rect">
                <a:avLst/>
              </a:prstGeom>
              <a:noFill/>
            </p:spPr>
            <p:txBody>
              <a:bodyPr wrap="square" rtlCol="0">
                <a:spAutoFit/>
              </a:bodyPr>
              <a:lstStyle/>
              <a:p>
                <a:r>
                  <a:rPr lang="en-AU" sz="2800" dirty="0"/>
                  <a:t>Cognitions</a:t>
                </a:r>
              </a:p>
            </p:txBody>
          </p:sp>
          <p:grpSp>
            <p:nvGrpSpPr>
              <p:cNvPr id="40" name="Group 39"/>
              <p:cNvGrpSpPr/>
              <p:nvPr/>
            </p:nvGrpSpPr>
            <p:grpSpPr>
              <a:xfrm>
                <a:off x="4853353" y="4229100"/>
                <a:ext cx="5990493" cy="841190"/>
                <a:chOff x="4853353" y="4229100"/>
                <a:chExt cx="5990493" cy="841190"/>
              </a:xfrm>
            </p:grpSpPr>
            <p:grpSp>
              <p:nvGrpSpPr>
                <p:cNvPr id="38" name="Group 37"/>
                <p:cNvGrpSpPr/>
                <p:nvPr/>
              </p:nvGrpSpPr>
              <p:grpSpPr>
                <a:xfrm>
                  <a:off x="4853353" y="4229100"/>
                  <a:ext cx="5197481" cy="518749"/>
                  <a:chOff x="4853353" y="4229100"/>
                  <a:chExt cx="5197481" cy="518749"/>
                </a:xfrm>
              </p:grpSpPr>
              <p:cxnSp>
                <p:nvCxnSpPr>
                  <p:cNvPr id="31" name="Straight Arrow Connector 30"/>
                  <p:cNvCxnSpPr/>
                  <p:nvPr/>
                </p:nvCxnSpPr>
                <p:spPr>
                  <a:xfrm flipH="1">
                    <a:off x="4853353" y="4712677"/>
                    <a:ext cx="5174035" cy="3517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4" name="Straight Connector 33"/>
                  <p:cNvCxnSpPr/>
                  <p:nvPr/>
                </p:nvCxnSpPr>
                <p:spPr>
                  <a:xfrm flipH="1" flipV="1">
                    <a:off x="10027388" y="4233571"/>
                    <a:ext cx="23446" cy="463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9800492" y="4229100"/>
                    <a:ext cx="226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6201507" y="4700958"/>
                  <a:ext cx="4642339" cy="369332"/>
                </a:xfrm>
                <a:prstGeom prst="rect">
                  <a:avLst/>
                </a:prstGeom>
                <a:noFill/>
              </p:spPr>
              <p:txBody>
                <a:bodyPr wrap="square" rtlCol="0">
                  <a:spAutoFit/>
                </a:bodyPr>
                <a:lstStyle/>
                <a:p>
                  <a:r>
                    <a:rPr lang="en-AU" dirty="0"/>
                    <a:t>Cognitive perceptions</a:t>
                  </a:r>
                </a:p>
              </p:txBody>
            </p:sp>
          </p:grpSp>
        </p:grpSp>
        <p:grpSp>
          <p:nvGrpSpPr>
            <p:cNvPr id="14" name="Group 13"/>
            <p:cNvGrpSpPr/>
            <p:nvPr/>
          </p:nvGrpSpPr>
          <p:grpSpPr>
            <a:xfrm>
              <a:off x="1101971" y="2532185"/>
              <a:ext cx="9941167" cy="3159426"/>
              <a:chOff x="1101971" y="2532185"/>
              <a:chExt cx="9941167" cy="3159426"/>
            </a:xfrm>
          </p:grpSpPr>
          <p:grpSp>
            <p:nvGrpSpPr>
              <p:cNvPr id="6" name="Group 5"/>
              <p:cNvGrpSpPr/>
              <p:nvPr/>
            </p:nvGrpSpPr>
            <p:grpSpPr>
              <a:xfrm>
                <a:off x="1101971" y="2532185"/>
                <a:ext cx="3965149" cy="3048000"/>
                <a:chOff x="1383323" y="2438401"/>
                <a:chExt cx="3965149" cy="3048000"/>
              </a:xfrm>
            </p:grpSpPr>
            <p:sp>
              <p:nvSpPr>
                <p:cNvPr id="4" name="Cloud 3"/>
                <p:cNvSpPr/>
                <p:nvPr/>
              </p:nvSpPr>
              <p:spPr>
                <a:xfrm>
                  <a:off x="1383323" y="2438401"/>
                  <a:ext cx="3965149" cy="3048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2227385" y="3423138"/>
                  <a:ext cx="2461846" cy="1077218"/>
                </a:xfrm>
                <a:prstGeom prst="rect">
                  <a:avLst/>
                </a:prstGeom>
                <a:noFill/>
                <a:ln>
                  <a:noFill/>
                </a:ln>
              </p:spPr>
              <p:txBody>
                <a:bodyPr wrap="square" rtlCol="0">
                  <a:spAutoFit/>
                </a:bodyPr>
                <a:lstStyle/>
                <a:p>
                  <a:r>
                    <a:rPr lang="en-AU" sz="3200" dirty="0"/>
                    <a:t>Brain Events</a:t>
                  </a:r>
                </a:p>
              </p:txBody>
            </p:sp>
          </p:grpSp>
          <p:grpSp>
            <p:nvGrpSpPr>
              <p:cNvPr id="42" name="Group 41"/>
              <p:cNvGrpSpPr/>
              <p:nvPr/>
            </p:nvGrpSpPr>
            <p:grpSpPr>
              <a:xfrm>
                <a:off x="4149969" y="2836984"/>
                <a:ext cx="6893169" cy="2854627"/>
                <a:chOff x="4149969" y="2766646"/>
                <a:chExt cx="6893169" cy="2854627"/>
              </a:xfrm>
            </p:grpSpPr>
            <p:cxnSp>
              <p:nvCxnSpPr>
                <p:cNvPr id="8" name="Straight Arrow Connector 7"/>
                <p:cNvCxnSpPr/>
                <p:nvPr/>
              </p:nvCxnSpPr>
              <p:spPr>
                <a:xfrm>
                  <a:off x="4947138" y="3047999"/>
                  <a:ext cx="2625970" cy="0"/>
                </a:xfrm>
                <a:prstGeom prst="straightConnector1">
                  <a:avLst/>
                </a:prstGeom>
                <a:ln w="41275" cap="sq">
                  <a:tailEnd type="triangle"/>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7807569" y="2766646"/>
                  <a:ext cx="3235569" cy="523220"/>
                </a:xfrm>
                <a:prstGeom prst="rect">
                  <a:avLst/>
                </a:prstGeom>
                <a:noFill/>
              </p:spPr>
              <p:txBody>
                <a:bodyPr wrap="square" rtlCol="0">
                  <a:spAutoFit/>
                </a:bodyPr>
                <a:lstStyle/>
                <a:p>
                  <a:r>
                    <a:rPr lang="en-AU" sz="2800" dirty="0"/>
                    <a:t>Behaviours</a:t>
                  </a:r>
                </a:p>
              </p:txBody>
            </p:sp>
            <p:cxnSp>
              <p:nvCxnSpPr>
                <p:cNvPr id="16" name="Straight Connector 15"/>
                <p:cNvCxnSpPr/>
                <p:nvPr/>
              </p:nvCxnSpPr>
              <p:spPr>
                <a:xfrm>
                  <a:off x="10027388" y="3047999"/>
                  <a:ext cx="8047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832123" y="3047999"/>
                  <a:ext cx="23446" cy="2203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149969" y="5251941"/>
                  <a:ext cx="668215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0" name="TextBox 29"/>
                <p:cNvSpPr txBox="1"/>
                <p:nvPr/>
              </p:nvSpPr>
              <p:spPr>
                <a:xfrm>
                  <a:off x="4947138" y="5251941"/>
                  <a:ext cx="4642339" cy="369332"/>
                </a:xfrm>
                <a:prstGeom prst="rect">
                  <a:avLst/>
                </a:prstGeom>
                <a:noFill/>
              </p:spPr>
              <p:txBody>
                <a:bodyPr wrap="square" rtlCol="0">
                  <a:spAutoFit/>
                </a:bodyPr>
                <a:lstStyle/>
                <a:p>
                  <a:r>
                    <a:rPr lang="en-AU" dirty="0"/>
                    <a:t>Behavioural perceptions</a:t>
                  </a:r>
                </a:p>
              </p:txBody>
            </p:sp>
          </p:grpSp>
          <p:sp>
            <p:nvSpPr>
              <p:cNvPr id="43" name="TextBox 42"/>
              <p:cNvSpPr txBox="1"/>
              <p:nvPr/>
            </p:nvSpPr>
            <p:spPr>
              <a:xfrm>
                <a:off x="5348472" y="2743200"/>
                <a:ext cx="2224634" cy="400110"/>
              </a:xfrm>
              <a:prstGeom prst="rect">
                <a:avLst/>
              </a:prstGeom>
              <a:noFill/>
            </p:spPr>
            <p:txBody>
              <a:bodyPr wrap="square" rtlCol="0">
                <a:spAutoFit/>
              </a:bodyPr>
              <a:lstStyle/>
              <a:p>
                <a:r>
                  <a:rPr lang="en-AU" sz="2000" dirty="0">
                    <a:solidFill>
                      <a:srgbClr val="FFC000"/>
                    </a:solidFill>
                  </a:rPr>
                  <a:t>Externalized</a:t>
                </a:r>
              </a:p>
            </p:txBody>
          </p:sp>
        </p:grpSp>
        <p:sp>
          <p:nvSpPr>
            <p:cNvPr id="44" name="TextBox 43"/>
            <p:cNvSpPr txBox="1"/>
            <p:nvPr/>
          </p:nvSpPr>
          <p:spPr>
            <a:xfrm>
              <a:off x="5450196" y="3714836"/>
              <a:ext cx="2224634" cy="400110"/>
            </a:xfrm>
            <a:prstGeom prst="rect">
              <a:avLst/>
            </a:prstGeom>
            <a:noFill/>
          </p:spPr>
          <p:txBody>
            <a:bodyPr wrap="square" rtlCol="0">
              <a:spAutoFit/>
            </a:bodyPr>
            <a:lstStyle/>
            <a:p>
              <a:r>
                <a:rPr lang="en-AU" sz="2000" dirty="0">
                  <a:solidFill>
                    <a:srgbClr val="FFC000"/>
                  </a:solidFill>
                </a:rPr>
                <a:t>Internalized</a:t>
              </a:r>
            </a:p>
          </p:txBody>
        </p:sp>
      </p:grpSp>
      <p:grpSp>
        <p:nvGrpSpPr>
          <p:cNvPr id="32" name="Group 31"/>
          <p:cNvGrpSpPr/>
          <p:nvPr/>
        </p:nvGrpSpPr>
        <p:grpSpPr>
          <a:xfrm>
            <a:off x="1805354" y="1850938"/>
            <a:ext cx="2438399" cy="2416256"/>
            <a:chOff x="1805354" y="1850938"/>
            <a:chExt cx="2438399" cy="2416256"/>
          </a:xfrm>
        </p:grpSpPr>
        <p:grpSp>
          <p:nvGrpSpPr>
            <p:cNvPr id="26" name="Group 25"/>
            <p:cNvGrpSpPr/>
            <p:nvPr/>
          </p:nvGrpSpPr>
          <p:grpSpPr>
            <a:xfrm>
              <a:off x="1805354" y="1850938"/>
              <a:ext cx="2438399" cy="1454965"/>
              <a:chOff x="1805354" y="1850938"/>
              <a:chExt cx="2438399" cy="1454965"/>
            </a:xfrm>
          </p:grpSpPr>
          <p:sp>
            <p:nvSpPr>
              <p:cNvPr id="9" name="TextBox 8"/>
              <p:cNvSpPr txBox="1"/>
              <p:nvPr/>
            </p:nvSpPr>
            <p:spPr>
              <a:xfrm>
                <a:off x="2321169" y="1850938"/>
                <a:ext cx="1922584" cy="646331"/>
              </a:xfrm>
              <a:prstGeom prst="rect">
                <a:avLst/>
              </a:prstGeom>
              <a:noFill/>
              <a:ln w="31750">
                <a:solidFill>
                  <a:schemeClr val="accent1"/>
                </a:solidFill>
              </a:ln>
            </p:spPr>
            <p:txBody>
              <a:bodyPr wrap="square" rtlCol="0">
                <a:spAutoFit/>
              </a:bodyPr>
              <a:lstStyle/>
              <a:p>
                <a:r>
                  <a:rPr lang="en-AU" dirty="0"/>
                  <a:t>EEG, HR, temp, GSR, </a:t>
                </a:r>
                <a:r>
                  <a:rPr lang="en-AU" dirty="0" err="1"/>
                  <a:t>etc</a:t>
                </a:r>
                <a:endParaRPr lang="en-AU" dirty="0"/>
              </a:p>
            </p:txBody>
          </p:sp>
          <p:cxnSp>
            <p:nvCxnSpPr>
              <p:cNvPr id="19" name="Straight Arrow Connector 18"/>
              <p:cNvCxnSpPr/>
              <p:nvPr/>
            </p:nvCxnSpPr>
            <p:spPr>
              <a:xfrm flipV="1">
                <a:off x="3282461" y="2520715"/>
                <a:ext cx="0" cy="785188"/>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1"/>
              </p:cNvCxnSpPr>
              <p:nvPr/>
            </p:nvCxnSpPr>
            <p:spPr>
              <a:xfrm flipH="1" flipV="1">
                <a:off x="1805354" y="2174103"/>
                <a:ext cx="515815" cy="1"/>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1805354" y="2174103"/>
              <a:ext cx="0" cy="20930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904017" y="2278140"/>
            <a:ext cx="923330" cy="1832335"/>
          </a:xfrm>
          <a:prstGeom prst="rect">
            <a:avLst/>
          </a:prstGeom>
          <a:noFill/>
        </p:spPr>
        <p:txBody>
          <a:bodyPr vert="vert270" wrap="square" rtlCol="0">
            <a:spAutoFit/>
          </a:bodyPr>
          <a:lstStyle/>
          <a:p>
            <a:r>
              <a:rPr lang="en-AU" sz="2400" dirty="0">
                <a:latin typeface="Arial Narrow" panose="020B0606020202030204" pitchFamily="34" charset="0"/>
              </a:rPr>
              <a:t>Perceived as biofeedback</a:t>
            </a:r>
          </a:p>
        </p:txBody>
      </p:sp>
    </p:spTree>
    <p:extLst>
      <p:ext uri="{BB962C8B-B14F-4D97-AF65-F5344CB8AC3E}">
        <p14:creationId xmlns:p14="http://schemas.microsoft.com/office/powerpoint/2010/main" val="422390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78374"/>
          </a:xfrm>
        </p:spPr>
        <p:txBody>
          <a:bodyPr/>
          <a:lstStyle/>
          <a:p>
            <a:r>
              <a:rPr lang="en-AU" dirty="0"/>
              <a:t>HRV – Heart Rate Variability</a:t>
            </a:r>
            <a:br>
              <a:rPr lang="en-AU" dirty="0"/>
            </a:br>
            <a:endParaRPr lang="en-AU" dirty="0"/>
          </a:p>
        </p:txBody>
      </p:sp>
      <p:sp>
        <p:nvSpPr>
          <p:cNvPr id="3" name="Content Placeholder 2"/>
          <p:cNvSpPr>
            <a:spLocks noGrp="1"/>
          </p:cNvSpPr>
          <p:nvPr>
            <p:ph idx="1"/>
          </p:nvPr>
        </p:nvSpPr>
        <p:spPr>
          <a:xfrm>
            <a:off x="646111" y="1512297"/>
            <a:ext cx="10021889" cy="4663913"/>
          </a:xfrm>
        </p:spPr>
        <p:txBody>
          <a:bodyPr>
            <a:noAutofit/>
          </a:bodyPr>
          <a:lstStyle/>
          <a:p>
            <a:r>
              <a:rPr lang="en-AU" sz="2400" dirty="0"/>
              <a:t>Stress can affect nerves that control the heart.  Heart rate can be regulated via controlled breathing for improved heart rate variability (HRV) as a measurement of cardiovascular health. More HRV means your heart is better able to adapt i.e. more resilient to stress. Less HRV means nerves and heart muscle can't respond easily to change thus becoming out-of-rhythm and potentially failing to maintain a beat.  </a:t>
            </a:r>
          </a:p>
          <a:p>
            <a:r>
              <a:rPr lang="en-AU" sz="2400" dirty="0"/>
              <a:t>Stress reduction and exercise aim to soothe and protect the heart through increased HRV.  HRV training helps clients to regulate HRV with direct feedback regarding this biophysical indicator of well-being. </a:t>
            </a:r>
            <a:endParaRPr lang="en-AU" sz="2400" b="1" dirty="0">
              <a:solidFill>
                <a:srgbClr val="FFC000"/>
              </a:solidFill>
            </a:endParaRPr>
          </a:p>
        </p:txBody>
      </p:sp>
    </p:spTree>
    <p:extLst>
      <p:ext uri="{BB962C8B-B14F-4D97-AF65-F5344CB8AC3E}">
        <p14:creationId xmlns:p14="http://schemas.microsoft.com/office/powerpoint/2010/main" val="1831659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787400" y="321276"/>
            <a:ext cx="94234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9" tIns="45719" rIns="91439" bIns="45719" numCol="1" rtlCol="0" anchor="t" anchorCtr="0" compatLnSpc="1">
            <a:prstTxWarp prst="textNoShape">
              <a:avLst/>
            </a:prstTxWarp>
            <a:noAutofit/>
          </a:bodyPr>
          <a:lstStyle/>
          <a:p>
            <a:pPr eaLnBrk="1" hangingPunct="1"/>
            <a:r>
              <a:rPr lang="en-US" dirty="0"/>
              <a:t>Improving Capacity for</a:t>
            </a:r>
            <a:br>
              <a:rPr lang="en-US" dirty="0"/>
            </a:br>
            <a:r>
              <a:rPr lang="en-US" dirty="0"/>
              <a:t>Self-Regulation</a:t>
            </a:r>
            <a:endParaRPr lang="en-AU" dirty="0"/>
          </a:p>
        </p:txBody>
      </p:sp>
      <p:sp>
        <p:nvSpPr>
          <p:cNvPr id="91139" name="Rectangle 3"/>
          <p:cNvSpPr>
            <a:spLocks noGrp="1" noChangeArrowheads="1"/>
          </p:cNvSpPr>
          <p:nvPr>
            <p:ph type="body" idx="1"/>
          </p:nvPr>
        </p:nvSpPr>
        <p:spPr bwMode="auto">
          <a:xfrm>
            <a:off x="521729" y="2185561"/>
            <a:ext cx="9689071" cy="415107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9" tIns="45719" rIns="91439" bIns="45719" numCol="1" rtlCol="0" anchor="t" anchorCtr="0" compatLnSpc="1">
            <a:prstTxWarp prst="textNoShape">
              <a:avLst/>
            </a:prstTxWarp>
            <a:normAutofit/>
          </a:bodyPr>
          <a:lstStyle/>
          <a:p>
            <a:pPr eaLnBrk="1" hangingPunct="1"/>
            <a:r>
              <a:rPr lang="en-US" sz="2400" dirty="0">
                <a:cs typeface="Times New Roman" panose="02020603050405020304" pitchFamily="18" charset="0"/>
              </a:rPr>
              <a:t>Biofeedback develops a heightened perception of arousal and function</a:t>
            </a:r>
            <a:r>
              <a:rPr lang="en-AU" sz="2400" dirty="0">
                <a:cs typeface="Times New Roman" panose="02020603050405020304" pitchFamily="18" charset="0"/>
              </a:rPr>
              <a:t> and </a:t>
            </a:r>
            <a:r>
              <a:rPr lang="en-US" sz="2400" dirty="0">
                <a:cs typeface="Times New Roman" panose="02020603050405020304" pitchFamily="18" charset="0"/>
              </a:rPr>
              <a:t>subjects </a:t>
            </a:r>
            <a:r>
              <a:rPr lang="en-AU" sz="2400" dirty="0">
                <a:cs typeface="Times New Roman" panose="02020603050405020304" pitchFamily="18" charset="0"/>
              </a:rPr>
              <a:t>are soon able to induce changes in their functioning (e.g. heart rate) </a:t>
            </a:r>
            <a:r>
              <a:rPr lang="en-US" sz="2400" dirty="0">
                <a:cs typeface="Times New Roman" panose="02020603050405020304" pitchFamily="18" charset="0"/>
              </a:rPr>
              <a:t>to achieve positive consequences</a:t>
            </a:r>
            <a:r>
              <a:rPr lang="en-AU" sz="2400" dirty="0">
                <a:cs typeface="Times New Roman" panose="02020603050405020304" pitchFamily="18" charset="0"/>
              </a:rPr>
              <a:t>.  </a:t>
            </a:r>
            <a:endParaRPr lang="en-US" sz="2400" dirty="0">
              <a:cs typeface="Times New Roman" panose="02020603050405020304" pitchFamily="18" charset="0"/>
            </a:endParaRPr>
          </a:p>
          <a:p>
            <a:pPr eaLnBrk="1" hangingPunct="1"/>
            <a:r>
              <a:rPr lang="en-AU" sz="2400" dirty="0">
                <a:cs typeface="Times New Roman" panose="02020603050405020304" pitchFamily="18" charset="0"/>
              </a:rPr>
              <a:t>In NFB, these changes lead to improved flexibility and general stability of the brain waves, leading to improved flexibility and stability of behaviour in response to the external demands of daily living.</a:t>
            </a:r>
            <a:endParaRPr lang="en-US" sz="2400" dirty="0">
              <a:cs typeface="Times New Roman" panose="02020603050405020304" pitchFamily="18" charset="0"/>
            </a:endParaRPr>
          </a:p>
        </p:txBody>
      </p:sp>
    </p:spTree>
    <p:extLst>
      <p:ext uri="{BB962C8B-B14F-4D97-AF65-F5344CB8AC3E}">
        <p14:creationId xmlns:p14="http://schemas.microsoft.com/office/powerpoint/2010/main" val="307698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xfrm>
            <a:off x="420131" y="296562"/>
            <a:ext cx="9630704" cy="155668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9" tIns="45719" rIns="91439" bIns="45719" numCol="1" rtlCol="0" anchor="t" anchorCtr="0" compatLnSpc="1">
            <a:prstTxWarp prst="textNoShape">
              <a:avLst/>
            </a:prstTxWarp>
            <a:noAutofit/>
          </a:bodyPr>
          <a:lstStyle/>
          <a:p>
            <a:pPr eaLnBrk="1" hangingPunct="1"/>
            <a:r>
              <a:rPr lang="en-AU" sz="4400" dirty="0">
                <a:cs typeface="Times New Roman" panose="02020603050405020304" pitchFamily="18" charset="0"/>
              </a:rPr>
              <a:t>The Potential of NFB</a:t>
            </a:r>
          </a:p>
        </p:txBody>
      </p:sp>
      <p:sp>
        <p:nvSpPr>
          <p:cNvPr id="72707" name="Rectangle 3"/>
          <p:cNvSpPr>
            <a:spLocks noGrp="1" noChangeArrowheads="1"/>
          </p:cNvSpPr>
          <p:nvPr>
            <p:ph type="body" idx="1"/>
          </p:nvPr>
        </p:nvSpPr>
        <p:spPr bwMode="auto">
          <a:xfrm>
            <a:off x="420131" y="1688120"/>
            <a:ext cx="10716792" cy="478301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9" tIns="45719" rIns="91439" bIns="45719" numCol="1" rtlCol="0" anchor="t" anchorCtr="0" compatLnSpc="1">
            <a:prstTxWarp prst="textNoShape">
              <a:avLst/>
            </a:prstTxWarp>
            <a:noAutofit/>
          </a:bodyPr>
          <a:lstStyle/>
          <a:p>
            <a:pPr>
              <a:spcBef>
                <a:spcPts val="0"/>
              </a:spcBef>
            </a:pPr>
            <a:r>
              <a:rPr lang="en-US" dirty="0">
                <a:cs typeface="Times New Roman" panose="02020603050405020304" pitchFamily="18" charset="0"/>
              </a:rPr>
              <a:t>The clinical effects of NFB have been demonstrated in a range of studies. </a:t>
            </a:r>
            <a:r>
              <a:rPr lang="en-AU" dirty="0"/>
              <a:t>Just as HRV measures can be retrained or reconditioned, so too can brainwave patterns (Hammond, 2011). </a:t>
            </a:r>
          </a:p>
          <a:p>
            <a:pPr>
              <a:spcBef>
                <a:spcPts val="0"/>
              </a:spcBef>
            </a:pPr>
            <a:r>
              <a:rPr lang="en-AU" dirty="0"/>
              <a:t>EEG parameters can be displayed so that a client can observe and learn to control his/her brain activity (voluntary control over-riding automatic brain functions) to:</a:t>
            </a:r>
          </a:p>
          <a:p>
            <a:pPr>
              <a:spcBef>
                <a:spcPts val="0"/>
              </a:spcBef>
              <a:buFontTx/>
              <a:buChar char="-"/>
              <a:defRPr/>
            </a:pPr>
            <a:r>
              <a:rPr lang="en-AU" dirty="0"/>
              <a:t>enhance self-regulation,</a:t>
            </a:r>
          </a:p>
          <a:p>
            <a:pPr>
              <a:spcBef>
                <a:spcPts val="0"/>
              </a:spcBef>
              <a:buFontTx/>
              <a:buChar char="-"/>
              <a:defRPr/>
            </a:pPr>
            <a:r>
              <a:rPr lang="en-AU" dirty="0"/>
              <a:t>communicate with the external world, or </a:t>
            </a:r>
          </a:p>
          <a:p>
            <a:pPr>
              <a:spcBef>
                <a:spcPts val="0"/>
              </a:spcBef>
              <a:buFontTx/>
              <a:buChar char="-"/>
              <a:defRPr/>
            </a:pPr>
            <a:r>
              <a:rPr lang="en-AU" dirty="0"/>
              <a:t>for manipulation of biofeedback devices (</a:t>
            </a:r>
            <a:r>
              <a:rPr lang="en-AU" dirty="0" err="1"/>
              <a:t>Kropotov</a:t>
            </a:r>
            <a:r>
              <a:rPr lang="en-AU" dirty="0"/>
              <a:t>, 2009).  </a:t>
            </a:r>
          </a:p>
          <a:p>
            <a:pPr marL="0" indent="0">
              <a:spcBef>
                <a:spcPts val="0"/>
              </a:spcBef>
              <a:buNone/>
            </a:pPr>
            <a:endParaRPr lang="en-AU" dirty="0"/>
          </a:p>
          <a:p>
            <a:pPr>
              <a:spcBef>
                <a:spcPts val="0"/>
              </a:spcBef>
            </a:pPr>
            <a:r>
              <a:rPr lang="en-AU" dirty="0"/>
              <a:t>EEG remediation is based on 3 scientific facts:</a:t>
            </a:r>
          </a:p>
          <a:p>
            <a:pPr lvl="1">
              <a:spcBef>
                <a:spcPts val="0"/>
              </a:spcBef>
              <a:buFont typeface="Courier New" panose="02070309020205020404" pitchFamily="49" charset="0"/>
              <a:buChar char="o"/>
            </a:pPr>
            <a:r>
              <a:rPr lang="en-AU" sz="2000" dirty="0"/>
              <a:t>Brain state is reflected in EEG parameters</a:t>
            </a:r>
          </a:p>
          <a:p>
            <a:pPr lvl="1">
              <a:spcBef>
                <a:spcPts val="0"/>
              </a:spcBef>
              <a:buFont typeface="Courier New" panose="02070309020205020404" pitchFamily="49" charset="0"/>
              <a:buChar char="o"/>
            </a:pPr>
            <a:r>
              <a:rPr lang="en-AU" sz="2000" dirty="0"/>
              <a:t>EEG features can be voluntarily and selectively altered</a:t>
            </a:r>
          </a:p>
          <a:p>
            <a:pPr lvl="1">
              <a:spcBef>
                <a:spcPts val="0"/>
              </a:spcBef>
              <a:buFont typeface="Courier New" panose="02070309020205020404" pitchFamily="49" charset="0"/>
              <a:buChar char="o"/>
            </a:pPr>
            <a:r>
              <a:rPr lang="en-AU" sz="2000" dirty="0"/>
              <a:t>Plasticity allows the brain to memorize the NFB effect.</a:t>
            </a:r>
            <a:endParaRPr lang="en-US" sz="2000" dirty="0">
              <a:cs typeface="Times New Roman" panose="02020603050405020304" pitchFamily="18" charset="0"/>
            </a:endParaRPr>
          </a:p>
        </p:txBody>
      </p:sp>
    </p:spTree>
    <p:extLst>
      <p:ext uri="{BB962C8B-B14F-4D97-AF65-F5344CB8AC3E}">
        <p14:creationId xmlns:p14="http://schemas.microsoft.com/office/powerpoint/2010/main" val="2132746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30093"/>
          </a:xfrm>
        </p:spPr>
        <p:txBody>
          <a:bodyPr/>
          <a:lstStyle/>
          <a:p>
            <a:r>
              <a:rPr lang="en-AU" b="1" dirty="0"/>
              <a:t>EEG - Electroencephalogram </a:t>
            </a:r>
            <a:br>
              <a:rPr lang="en-AU" dirty="0"/>
            </a:br>
            <a:endParaRPr lang="en-AU" dirty="0"/>
          </a:p>
        </p:txBody>
      </p:sp>
      <p:sp>
        <p:nvSpPr>
          <p:cNvPr id="3" name="Content Placeholder 2"/>
          <p:cNvSpPr>
            <a:spLocks noGrp="1"/>
          </p:cNvSpPr>
          <p:nvPr>
            <p:ph idx="1"/>
          </p:nvPr>
        </p:nvSpPr>
        <p:spPr>
          <a:xfrm>
            <a:off x="433137" y="1431448"/>
            <a:ext cx="10764252" cy="5345723"/>
          </a:xfrm>
        </p:spPr>
        <p:txBody>
          <a:bodyPr>
            <a:noAutofit/>
          </a:bodyPr>
          <a:lstStyle/>
          <a:p>
            <a:r>
              <a:rPr lang="en-AU" sz="2400" dirty="0"/>
              <a:t>The spontaneous (self-regulatory) electrical signals produced by neurons of the brain can be monitored and recorded by an EEG typically via electrodes typically placed on the scalp.</a:t>
            </a:r>
          </a:p>
          <a:p>
            <a:r>
              <a:rPr lang="en-AU" sz="2400" dirty="0"/>
              <a:t>There are excitatory and inhibitory neurons which are balanced for normal </a:t>
            </a:r>
            <a:r>
              <a:rPr lang="en-AU" sz="2400" dirty="0" err="1"/>
              <a:t>neuro</a:t>
            </a:r>
            <a:r>
              <a:rPr lang="en-AU" sz="2400" dirty="0"/>
              <a:t>-functioning. Excitatory increases likely activation of neurons and inhibitory decreases firing potential. </a:t>
            </a:r>
          </a:p>
          <a:p>
            <a:r>
              <a:rPr lang="en-AU" sz="2400" dirty="0"/>
              <a:t>The electrical activity is described by classifying the changes in electrical potential into frequency bands e.g. Beta (awake/anxious); Alpha (alert);  Theta (drowsy); and Delta (deep sleep).</a:t>
            </a:r>
          </a:p>
          <a:p>
            <a:r>
              <a:rPr lang="en-US" sz="2400" dirty="0">
                <a:cs typeface="Times New Roman" panose="02020603050405020304" pitchFamily="18" charset="0"/>
              </a:rPr>
              <a:t>Electroencephalograph (</a:t>
            </a:r>
            <a:r>
              <a:rPr lang="en-AU" sz="2400" dirty="0">
                <a:cs typeface="Times New Roman" panose="02020603050405020304" pitchFamily="18" charset="0"/>
              </a:rPr>
              <a:t>EEG</a:t>
            </a:r>
            <a:r>
              <a:rPr lang="en-US" sz="2400" dirty="0">
                <a:cs typeface="Times New Roman" panose="02020603050405020304" pitchFamily="18" charset="0"/>
              </a:rPr>
              <a:t>)</a:t>
            </a:r>
            <a:r>
              <a:rPr lang="en-AU" sz="2400" dirty="0">
                <a:cs typeface="Times New Roman" panose="02020603050405020304" pitchFamily="18" charset="0"/>
              </a:rPr>
              <a:t> waves reveal moment-to-moment functionality of the brain, with disorder of the brain indicated by </a:t>
            </a:r>
            <a:r>
              <a:rPr lang="en-AU" sz="2400" dirty="0" err="1">
                <a:cs typeface="Times New Roman" panose="02020603050405020304" pitchFamily="18" charset="0"/>
              </a:rPr>
              <a:t>dysregulated</a:t>
            </a:r>
            <a:r>
              <a:rPr lang="en-AU" sz="2400" dirty="0">
                <a:cs typeface="Times New Roman" panose="02020603050405020304" pitchFamily="18" charset="0"/>
              </a:rPr>
              <a:t> brainwaves. </a:t>
            </a:r>
            <a:endParaRPr lang="en-US" sz="2400" dirty="0">
              <a:cs typeface="Times New Roman" panose="02020603050405020304" pitchFamily="18" charset="0"/>
            </a:endParaRPr>
          </a:p>
          <a:p>
            <a:pPr marL="457200" lvl="1" indent="0">
              <a:buNone/>
            </a:pPr>
            <a:endParaRPr lang="en-AU" sz="2400" dirty="0"/>
          </a:p>
        </p:txBody>
      </p:sp>
    </p:spTree>
    <p:extLst>
      <p:ext uri="{BB962C8B-B14F-4D97-AF65-F5344CB8AC3E}">
        <p14:creationId xmlns:p14="http://schemas.microsoft.com/office/powerpoint/2010/main" val="2236722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209800" y="348615"/>
            <a:ext cx="7772400" cy="64150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sz="3600"/>
              <a:t>EEG and States of Arousal</a:t>
            </a:r>
          </a:p>
        </p:txBody>
      </p:sp>
      <p:sp>
        <p:nvSpPr>
          <p:cNvPr id="1028" name="Rectangle 3"/>
          <p:cNvSpPr>
            <a:spLocks noGrp="1" noChangeArrowheads="1"/>
          </p:cNvSpPr>
          <p:nvPr>
            <p:ph type="body" sz="half" idx="1"/>
          </p:nvPr>
        </p:nvSpPr>
        <p:spPr>
          <a:xfrm>
            <a:off x="2209800" y="1067277"/>
            <a:ext cx="7772400" cy="1600200"/>
          </a:xfrm>
        </p:spPr>
        <p:txBody>
          <a:bodyPr>
            <a:normAutofit fontScale="92500" lnSpcReduction="10000"/>
          </a:bodyPr>
          <a:lstStyle/>
          <a:p>
            <a:pPr eaLnBrk="1" hangingPunct="1">
              <a:lnSpc>
                <a:spcPct val="90000"/>
              </a:lnSpc>
              <a:defRPr/>
            </a:pPr>
            <a:r>
              <a:rPr lang="en-US" sz="2430" b="1" dirty="0"/>
              <a:t>Beta (Alert) 13-18 Hz</a:t>
            </a:r>
          </a:p>
          <a:p>
            <a:pPr eaLnBrk="1" hangingPunct="1">
              <a:lnSpc>
                <a:spcPct val="90000"/>
              </a:lnSpc>
              <a:defRPr/>
            </a:pPr>
            <a:r>
              <a:rPr lang="en-US" sz="2430" b="1" dirty="0"/>
              <a:t>Alpha (Relaxed)  7 - 12 Hz</a:t>
            </a:r>
          </a:p>
          <a:p>
            <a:pPr eaLnBrk="1" hangingPunct="1">
              <a:lnSpc>
                <a:spcPct val="90000"/>
              </a:lnSpc>
              <a:defRPr/>
            </a:pPr>
            <a:r>
              <a:rPr lang="en-US" sz="2430" b="1" dirty="0"/>
              <a:t>Theta (Drowsy)  4-7 Hz</a:t>
            </a:r>
          </a:p>
          <a:p>
            <a:pPr eaLnBrk="1" hangingPunct="1">
              <a:lnSpc>
                <a:spcPct val="90000"/>
              </a:lnSpc>
              <a:defRPr/>
            </a:pPr>
            <a:r>
              <a:rPr lang="en-US" sz="2430" b="1" dirty="0"/>
              <a:t>Delta (Asleep)  Less than 3 Hz </a:t>
            </a:r>
            <a:endParaRPr lang="en-US" sz="2790" b="1" dirty="0"/>
          </a:p>
        </p:txBody>
      </p:sp>
      <p:graphicFrame>
        <p:nvGraphicFramePr>
          <p:cNvPr id="1026" name="Object 4"/>
          <p:cNvGraphicFramePr>
            <a:graphicFrameLocks noGrp="1" noChangeAspect="1"/>
          </p:cNvGraphicFramePr>
          <p:nvPr>
            <p:ph type="clipArt" sz="half" idx="2"/>
          </p:nvPr>
        </p:nvGraphicFramePr>
        <p:xfrm>
          <a:off x="2276952" y="990124"/>
          <a:ext cx="7258050" cy="5639276"/>
        </p:xfrm>
        <a:graphic>
          <a:graphicData uri="http://schemas.openxmlformats.org/presentationml/2006/ole">
            <mc:AlternateContent xmlns:mc="http://schemas.openxmlformats.org/markup-compatibility/2006">
              <mc:Choice xmlns:v="urn:schemas-microsoft-com:vml" Requires="v">
                <p:oleObj spid="_x0000_s1025" name="Clip" r:id="rId4" imgW="39771429" imgH="30895238" progId="">
                  <p:embed/>
                </p:oleObj>
              </mc:Choice>
              <mc:Fallback>
                <p:oleObj name="Clip" r:id="rId4" imgW="39771429" imgH="30895238" progId="">
                  <p:embed/>
                  <p:pic>
                    <p:nvPicPr>
                      <p:cNvPr id="102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6952" y="990124"/>
                        <a:ext cx="7258050" cy="563927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29" name="Text Box 5"/>
          <p:cNvSpPr txBox="1">
            <a:spLocks noChangeArrowheads="1"/>
          </p:cNvSpPr>
          <p:nvPr/>
        </p:nvSpPr>
        <p:spPr bwMode="auto">
          <a:xfrm>
            <a:off x="6248877" y="1143000"/>
            <a:ext cx="3886200" cy="521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3200">
                <a:solidFill>
                  <a:srgbClr val="FFFFFF"/>
                </a:solidFill>
                <a:latin typeface="Gill Sans"/>
                <a:ea typeface="ヒラギノ角ゴ ProN W3"/>
                <a:cs typeface="ヒラギノ角ゴ ProN W3"/>
                <a:sym typeface="Gill Sans"/>
              </a:defRPr>
            </a:lvl1pPr>
            <a:lvl2pPr marL="742950" indent="-285750" eaLnBrk="0" hangingPunct="0">
              <a:defRPr sz="3200">
                <a:solidFill>
                  <a:srgbClr val="FFFFFF"/>
                </a:solidFill>
                <a:latin typeface="Gill Sans"/>
                <a:ea typeface="ヒラギノ角ゴ ProN W3"/>
                <a:cs typeface="ヒラギノ角ゴ ProN W3"/>
                <a:sym typeface="Gill Sans"/>
              </a:defRPr>
            </a:lvl2pPr>
            <a:lvl3pPr marL="1143000" indent="-228600" eaLnBrk="0" hangingPunct="0">
              <a:defRPr sz="3200">
                <a:solidFill>
                  <a:srgbClr val="FFFFFF"/>
                </a:solidFill>
                <a:latin typeface="Gill Sans"/>
                <a:ea typeface="ヒラギノ角ゴ ProN W3"/>
                <a:cs typeface="ヒラギノ角ゴ ProN W3"/>
                <a:sym typeface="Gill Sans"/>
              </a:defRPr>
            </a:lvl3pPr>
            <a:lvl4pPr marL="1600200" indent="-228600" eaLnBrk="0" hangingPunct="0">
              <a:defRPr sz="3200">
                <a:solidFill>
                  <a:srgbClr val="FFFFFF"/>
                </a:solidFill>
                <a:latin typeface="Gill Sans"/>
                <a:ea typeface="ヒラギノ角ゴ ProN W3"/>
                <a:cs typeface="ヒラギノ角ゴ ProN W3"/>
                <a:sym typeface="Gill Sans"/>
              </a:defRPr>
            </a:lvl4pPr>
            <a:lvl5pPr marL="2057400" indent="-228600" eaLnBrk="0" hangingPunct="0">
              <a:defRPr sz="3200">
                <a:solidFill>
                  <a:srgbClr val="FFFFFF"/>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9pPr>
          </a:lstStyle>
          <a:p>
            <a:pPr>
              <a:spcBef>
                <a:spcPct val="50000"/>
              </a:spcBef>
            </a:pPr>
            <a:endParaRPr lang="en-US" sz="2790"/>
          </a:p>
        </p:txBody>
      </p:sp>
      <p:sp>
        <p:nvSpPr>
          <p:cNvPr id="1030" name="Text Box 6"/>
          <p:cNvSpPr txBox="1">
            <a:spLocks noChangeArrowheads="1"/>
          </p:cNvSpPr>
          <p:nvPr/>
        </p:nvSpPr>
        <p:spPr bwMode="auto">
          <a:xfrm>
            <a:off x="3048477" y="1067277"/>
            <a:ext cx="990123" cy="5909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3200">
                <a:solidFill>
                  <a:srgbClr val="FFFFFF"/>
                </a:solidFill>
                <a:latin typeface="Gill Sans"/>
                <a:ea typeface="ヒラギノ角ゴ ProN W3"/>
                <a:cs typeface="ヒラギノ角ゴ ProN W3"/>
                <a:sym typeface="Gill Sans"/>
              </a:defRPr>
            </a:lvl1pPr>
            <a:lvl2pPr marL="742950" indent="-285750" eaLnBrk="0" hangingPunct="0">
              <a:defRPr sz="3200">
                <a:solidFill>
                  <a:srgbClr val="FFFFFF"/>
                </a:solidFill>
                <a:latin typeface="Gill Sans"/>
                <a:ea typeface="ヒラギノ角ゴ ProN W3"/>
                <a:cs typeface="ヒラギノ角ゴ ProN W3"/>
                <a:sym typeface="Gill Sans"/>
              </a:defRPr>
            </a:lvl2pPr>
            <a:lvl3pPr marL="1143000" indent="-228600" eaLnBrk="0" hangingPunct="0">
              <a:defRPr sz="3200">
                <a:solidFill>
                  <a:srgbClr val="FFFFFF"/>
                </a:solidFill>
                <a:latin typeface="Gill Sans"/>
                <a:ea typeface="ヒラギノ角ゴ ProN W3"/>
                <a:cs typeface="ヒラギノ角ゴ ProN W3"/>
                <a:sym typeface="Gill Sans"/>
              </a:defRPr>
            </a:lvl3pPr>
            <a:lvl4pPr marL="1600200" indent="-228600" eaLnBrk="0" hangingPunct="0">
              <a:defRPr sz="3200">
                <a:solidFill>
                  <a:srgbClr val="FFFFFF"/>
                </a:solidFill>
                <a:latin typeface="Gill Sans"/>
                <a:ea typeface="ヒラギノ角ゴ ProN W3"/>
                <a:cs typeface="ヒラギノ角ゴ ProN W3"/>
                <a:sym typeface="Gill Sans"/>
              </a:defRPr>
            </a:lvl4pPr>
            <a:lvl5pPr marL="2057400" indent="-228600" eaLnBrk="0" hangingPunct="0">
              <a:defRPr sz="3200">
                <a:solidFill>
                  <a:srgbClr val="FFFFFF"/>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9pPr>
          </a:lstStyle>
          <a:p>
            <a:pPr>
              <a:spcBef>
                <a:spcPct val="50000"/>
              </a:spcBef>
            </a:pPr>
            <a:endParaRPr lang="en-US" sz="3240" b="1">
              <a:solidFill>
                <a:schemeClr val="folHlink"/>
              </a:solidFill>
            </a:endParaRPr>
          </a:p>
        </p:txBody>
      </p:sp>
    </p:spTree>
    <p:extLst>
      <p:ext uri="{BB962C8B-B14F-4D97-AF65-F5344CB8AC3E}">
        <p14:creationId xmlns:p14="http://schemas.microsoft.com/office/powerpoint/2010/main" val="1257288472"/>
      </p:ext>
    </p:extLst>
  </p:cSld>
  <p:clrMapOvr>
    <a:masterClrMapping/>
  </p:clrMapOvr>
  <p:transition>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646111" y="452718"/>
            <a:ext cx="9404723" cy="11416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9" tIns="45719" rIns="91439" bIns="45719" numCol="1" rtlCol="0" anchor="t" anchorCtr="0" compatLnSpc="1">
            <a:prstTxWarp prst="textNoShape">
              <a:avLst/>
            </a:prstTxWarp>
            <a:noAutofit/>
          </a:bodyPr>
          <a:lstStyle/>
          <a:p>
            <a:pPr eaLnBrk="1" hangingPunct="1"/>
            <a:r>
              <a:rPr lang="en-US" dirty="0"/>
              <a:t>NFB Remediates Dysregulation</a:t>
            </a:r>
            <a:endParaRPr lang="en-AU" dirty="0"/>
          </a:p>
        </p:txBody>
      </p:sp>
      <p:sp>
        <p:nvSpPr>
          <p:cNvPr id="90115" name="Rectangle 3"/>
          <p:cNvSpPr>
            <a:spLocks noGrp="1" noChangeArrowheads="1"/>
          </p:cNvSpPr>
          <p:nvPr>
            <p:ph type="body" idx="1"/>
          </p:nvPr>
        </p:nvSpPr>
        <p:spPr bwMode="auto">
          <a:xfrm>
            <a:off x="257908" y="1402080"/>
            <a:ext cx="10369452" cy="627653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9" tIns="45719" rIns="91439" bIns="45719" numCol="1" rtlCol="0" anchor="t" anchorCtr="0" compatLnSpc="1">
            <a:prstTxWarp prst="textNoShape">
              <a:avLst/>
            </a:prstTxWarp>
            <a:normAutofit/>
          </a:bodyPr>
          <a:lstStyle/>
          <a:p>
            <a:pPr>
              <a:lnSpc>
                <a:spcPct val="90000"/>
              </a:lnSpc>
            </a:pPr>
            <a:r>
              <a:rPr lang="en-US" altLang="en-US" sz="2400" dirty="0">
                <a:latin typeface="Century Gothic" panose="020B0502020202020204" pitchFamily="34" charset="0"/>
                <a:ea typeface="ＭＳ Ｐゴシック" panose="020B0600070205080204" pitchFamily="34" charset="-128"/>
                <a:cs typeface="Times New Roman" panose="02020603050405020304" pitchFamily="18" charset="0"/>
              </a:rPr>
              <a:t>Traditionally, EEG practitioners claim to remediate three underlying patterns of dysfunction in cortical activity – the </a:t>
            </a:r>
            <a:r>
              <a:rPr lang="en-US" altLang="en-US" sz="2400" u="sng" dirty="0">
                <a:latin typeface="Century Gothic" panose="020B0502020202020204" pitchFamily="34" charset="0"/>
                <a:ea typeface="ＭＳ Ｐゴシック" panose="020B0600070205080204" pitchFamily="34" charset="-128"/>
                <a:cs typeface="Times New Roman" panose="02020603050405020304" pitchFamily="18" charset="0"/>
              </a:rPr>
              <a:t>arousal model </a:t>
            </a:r>
            <a:r>
              <a:rPr lang="en-US" altLang="en-US" sz="2400" dirty="0">
                <a:latin typeface="Century Gothic" panose="020B0502020202020204" pitchFamily="34" charset="0"/>
                <a:ea typeface="ＭＳ Ｐゴシック" panose="020B0600070205080204" pitchFamily="34" charset="-128"/>
                <a:cs typeface="Times New Roman" panose="02020603050405020304" pitchFamily="18" charset="0"/>
              </a:rPr>
              <a:t>(a qualitative assessment of the symptoms):</a:t>
            </a:r>
          </a:p>
          <a:p>
            <a:pPr lvl="1">
              <a:lnSpc>
                <a:spcPct val="90000"/>
              </a:lnSpc>
            </a:pPr>
            <a:r>
              <a:rPr lang="en-US" altLang="en-US" sz="2400" b="1" dirty="0">
                <a:latin typeface="Century Gothic" panose="020B0502020202020204" pitchFamily="34" charset="0"/>
                <a:ea typeface="ＭＳ Ｐゴシック" panose="020B0600070205080204" pitchFamily="34" charset="-128"/>
                <a:cs typeface="Times New Roman" panose="02020603050405020304" pitchFamily="18" charset="0"/>
              </a:rPr>
              <a:t>Overactive</a:t>
            </a:r>
            <a:r>
              <a:rPr lang="en-US" altLang="en-US" sz="2400" dirty="0">
                <a:latin typeface="Century Gothic" panose="020B0502020202020204" pitchFamily="34" charset="0"/>
                <a:ea typeface="ＭＳ Ｐゴシック" panose="020B0600070205080204" pitchFamily="34" charset="-128"/>
                <a:cs typeface="Times New Roman" panose="02020603050405020304" pitchFamily="18" charset="0"/>
              </a:rPr>
              <a:t>: e.g. impulsiveness, hyperactivity, anxiety, rage, obsessive-compulsive symptoms, tics, and difficulty falling asleep.  </a:t>
            </a:r>
          </a:p>
          <a:p>
            <a:pPr lvl="1">
              <a:lnSpc>
                <a:spcPct val="90000"/>
              </a:lnSpc>
            </a:pPr>
            <a:r>
              <a:rPr lang="en-US" altLang="en-US" sz="2400" b="1" dirty="0">
                <a:latin typeface="Century Gothic" panose="020B0502020202020204" pitchFamily="34" charset="0"/>
                <a:ea typeface="ＭＳ Ｐゴシック" panose="020B0600070205080204" pitchFamily="34" charset="-128"/>
                <a:cs typeface="Times New Roman" panose="02020603050405020304" pitchFamily="18" charset="0"/>
              </a:rPr>
              <a:t>Underactive</a:t>
            </a:r>
            <a:r>
              <a:rPr lang="en-US" altLang="en-US" sz="2400" dirty="0">
                <a:latin typeface="Century Gothic" panose="020B0502020202020204" pitchFamily="34" charset="0"/>
                <a:ea typeface="ＭＳ Ｐゴシック" panose="020B0600070205080204" pitchFamily="34" charset="-128"/>
                <a:cs typeface="Times New Roman" panose="02020603050405020304" pitchFamily="18" charset="0"/>
              </a:rPr>
              <a:t>: e.g. inattention, low energy, depression and early morning awakening.  </a:t>
            </a:r>
          </a:p>
          <a:p>
            <a:pPr lvl="1">
              <a:lnSpc>
                <a:spcPct val="90000"/>
              </a:lnSpc>
            </a:pPr>
            <a:r>
              <a:rPr lang="en-US" altLang="en-US" sz="2400" b="1" dirty="0">
                <a:latin typeface="Century Gothic" panose="020B0502020202020204" pitchFamily="34" charset="0"/>
                <a:ea typeface="ＭＳ Ｐゴシック" panose="020B0600070205080204" pitchFamily="34" charset="-128"/>
                <a:cs typeface="Times New Roman" panose="02020603050405020304" pitchFamily="18" charset="0"/>
              </a:rPr>
              <a:t>Instability</a:t>
            </a:r>
            <a:r>
              <a:rPr lang="en-US" altLang="en-US" sz="2400" dirty="0">
                <a:latin typeface="Century Gothic" panose="020B0502020202020204" pitchFamily="34" charset="0"/>
                <a:ea typeface="ＭＳ Ｐゴシック" panose="020B0600070205080204" pitchFamily="34" charset="-128"/>
                <a:cs typeface="Times New Roman" panose="02020603050405020304" pitchFamily="18" charset="0"/>
              </a:rPr>
              <a:t>: e.g. seizures, migraine and panic.</a:t>
            </a:r>
          </a:p>
          <a:p>
            <a:pPr lvl="1">
              <a:lnSpc>
                <a:spcPct val="90000"/>
              </a:lnSpc>
            </a:pPr>
            <a:endParaRPr lang="en-US" altLang="en-US" sz="2400" dirty="0">
              <a:latin typeface="Century Gothic" panose="020B0502020202020204" pitchFamily="34" charset="0"/>
              <a:ea typeface="ＭＳ Ｐゴシック" panose="020B0600070205080204" pitchFamily="34" charset="-128"/>
              <a:cs typeface="Times New Roman" panose="02020603050405020304" pitchFamily="18" charset="0"/>
            </a:endParaRPr>
          </a:p>
          <a:p>
            <a:pPr>
              <a:lnSpc>
                <a:spcPct val="90000"/>
              </a:lnSpc>
            </a:pPr>
            <a:r>
              <a:rPr lang="en-US" altLang="en-US" sz="2400" dirty="0">
                <a:latin typeface="Century Gothic" panose="020B0502020202020204" pitchFamily="34" charset="0"/>
                <a:ea typeface="ＭＳ Ｐゴシック" panose="020B0600070205080204" pitchFamily="34" charset="-128"/>
                <a:cs typeface="Times New Roman" panose="02020603050405020304" pitchFamily="18" charset="0"/>
              </a:rPr>
              <a:t>With advances in technology and EEG-analysis methods, we now have </a:t>
            </a:r>
            <a:r>
              <a:rPr lang="en-US" altLang="en-US" sz="2400" u="sng" dirty="0" err="1">
                <a:latin typeface="Century Gothic" panose="020B0502020202020204" pitchFamily="34" charset="0"/>
                <a:ea typeface="ＭＳ Ｐゴシック" panose="020B0600070205080204" pitchFamily="34" charset="-128"/>
                <a:cs typeface="Times New Roman" panose="02020603050405020304" pitchFamily="18" charset="0"/>
              </a:rPr>
              <a:t>qEEG</a:t>
            </a:r>
            <a:r>
              <a:rPr lang="en-US" altLang="en-US" sz="2400" dirty="0">
                <a:latin typeface="Century Gothic" panose="020B0502020202020204" pitchFamily="34" charset="0"/>
                <a:ea typeface="ＭＳ Ｐゴシック" panose="020B0600070205080204" pitchFamily="34" charset="-128"/>
                <a:cs typeface="Times New Roman" panose="02020603050405020304" pitchFamily="18" charset="0"/>
              </a:rPr>
              <a:t> – a quantitative assessment of symptoms &amp; ERPs as an indicator of brain function in response to stimuli.</a:t>
            </a:r>
            <a:endParaRPr lang="en-AU" altLang="en-US" sz="2400" dirty="0">
              <a:latin typeface="Century Gothic" panose="020B0502020202020204" pitchFamily="34" charset="0"/>
              <a:ea typeface="ＭＳ Ｐゴシック" panose="020B0600070205080204" pitchFamily="34" charset="-128"/>
              <a:cs typeface="Verdana" panose="020B0604030504040204" pitchFamily="34" charset="0"/>
            </a:endParaRPr>
          </a:p>
        </p:txBody>
      </p:sp>
    </p:spTree>
    <p:extLst>
      <p:ext uri="{BB962C8B-B14F-4D97-AF65-F5344CB8AC3E}">
        <p14:creationId xmlns:p14="http://schemas.microsoft.com/office/powerpoint/2010/main" val="1807879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Arousal Model</a:t>
            </a:r>
          </a:p>
        </p:txBody>
      </p:sp>
      <p:pic>
        <p:nvPicPr>
          <p:cNvPr id="4" name="Picture 4" descr="Brainwave Arousal Tab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03313" y="1605280"/>
            <a:ext cx="8947150" cy="3880724"/>
          </a:xfrm>
        </p:spPr>
      </p:pic>
    </p:spTree>
    <p:extLst>
      <p:ext uri="{BB962C8B-B14F-4D97-AF65-F5344CB8AC3E}">
        <p14:creationId xmlns:p14="http://schemas.microsoft.com/office/powerpoint/2010/main" val="3977012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Neurophysiological Assessment</a:t>
            </a:r>
          </a:p>
        </p:txBody>
      </p:sp>
      <p:sp>
        <p:nvSpPr>
          <p:cNvPr id="3" name="Content Placeholder 2"/>
          <p:cNvSpPr>
            <a:spLocks noGrp="1"/>
          </p:cNvSpPr>
          <p:nvPr>
            <p:ph idx="1"/>
          </p:nvPr>
        </p:nvSpPr>
        <p:spPr>
          <a:xfrm>
            <a:off x="365760" y="1584960"/>
            <a:ext cx="10200640" cy="4663439"/>
          </a:xfrm>
        </p:spPr>
        <p:txBody>
          <a:bodyPr>
            <a:noAutofit/>
          </a:bodyPr>
          <a:lstStyle/>
          <a:p>
            <a:r>
              <a:rPr lang="en-AU" altLang="en-US" sz="2400" dirty="0">
                <a:latin typeface="Century Gothic" panose="020B0502020202020204" pitchFamily="34" charset="0"/>
                <a:ea typeface="ＭＳ Ｐゴシック" panose="020B0600070205080204" pitchFamily="34" charset="-128"/>
                <a:cs typeface="Verdana" panose="020B0604030504040204" pitchFamily="34" charset="0"/>
              </a:rPr>
              <a:t>The bands of EEG rhythms, typically observed, range in frequency from 0-70Hz.</a:t>
            </a:r>
          </a:p>
          <a:p>
            <a:r>
              <a:rPr lang="en-AU" altLang="en-US" sz="2400" dirty="0">
                <a:latin typeface="Century Gothic" panose="020B0502020202020204" pitchFamily="34" charset="0"/>
                <a:ea typeface="ＭＳ Ｐゴシック" panose="020B0600070205080204" pitchFamily="34" charset="-128"/>
                <a:cs typeface="Verdana" panose="020B0604030504040204" pitchFamily="34" charset="0"/>
              </a:rPr>
              <a:t>EEG signals represent summated electrical potentials generated by neuronal columns and recorded from scalp electrodes which sit over about 400 columns, containing millions of neurons.</a:t>
            </a:r>
          </a:p>
          <a:p>
            <a:r>
              <a:rPr lang="en-AU" altLang="en-US" sz="2400" dirty="0">
                <a:latin typeface="Century Gothic" panose="020B0502020202020204" pitchFamily="34" charset="0"/>
                <a:ea typeface="ＭＳ Ｐゴシック" panose="020B0600070205080204" pitchFamily="34" charset="-128"/>
                <a:cs typeface="Verdana" panose="020B0604030504040204" pitchFamily="34" charset="0"/>
              </a:rPr>
              <a:t>Alterations in oscillatory patterns of EEG play a critical role in maintenance of brain functions and also indicate brain dysfunction (</a:t>
            </a:r>
            <a:r>
              <a:rPr lang="en-AU" altLang="en-US" sz="2400" dirty="0" err="1">
                <a:latin typeface="Century Gothic" panose="020B0502020202020204" pitchFamily="34" charset="0"/>
                <a:ea typeface="ＭＳ Ｐゴシック" panose="020B0600070205080204" pitchFamily="34" charset="-128"/>
                <a:cs typeface="Verdana" panose="020B0604030504040204" pitchFamily="34" charset="0"/>
              </a:rPr>
              <a:t>Kropotov</a:t>
            </a:r>
            <a:r>
              <a:rPr lang="en-AU" altLang="en-US" sz="2400" dirty="0">
                <a:latin typeface="Century Gothic" panose="020B0502020202020204" pitchFamily="34" charset="0"/>
                <a:ea typeface="ＭＳ Ｐゴシック" panose="020B0600070205080204" pitchFamily="34" charset="-128"/>
                <a:cs typeface="Verdana" panose="020B0604030504040204" pitchFamily="34" charset="0"/>
              </a:rPr>
              <a:t>, p.2). </a:t>
            </a:r>
          </a:p>
          <a:p>
            <a:r>
              <a:rPr lang="en-AU" altLang="en-US" sz="2400" dirty="0">
                <a:latin typeface="Century Gothic" panose="020B0502020202020204" pitchFamily="34" charset="0"/>
                <a:ea typeface="ＭＳ Ｐゴシック" panose="020B0600070205080204" pitchFamily="34" charset="-128"/>
                <a:cs typeface="Verdana" panose="020B0604030504040204" pitchFamily="34" charset="0"/>
              </a:rPr>
              <a:t>In the case of observable EEG rhythms (e.g. alpha, beta, theta) there is a force that drives the neuron or the neuronal network from their equilibrium and a force that returns them back, maintaining the equilibrium of the system.</a:t>
            </a:r>
          </a:p>
          <a:p>
            <a:endParaRPr lang="en-AU" sz="2400" dirty="0">
              <a:latin typeface="Century Gothic" panose="020B0502020202020204" pitchFamily="34" charset="0"/>
            </a:endParaRPr>
          </a:p>
        </p:txBody>
      </p:sp>
    </p:spTree>
    <p:extLst>
      <p:ext uri="{BB962C8B-B14F-4D97-AF65-F5344CB8AC3E}">
        <p14:creationId xmlns:p14="http://schemas.microsoft.com/office/powerpoint/2010/main" val="3002855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qEEG</a:t>
            </a:r>
            <a:endParaRPr lang="en-AU" dirty="0"/>
          </a:p>
        </p:txBody>
      </p:sp>
      <p:sp>
        <p:nvSpPr>
          <p:cNvPr id="3" name="Content Placeholder 2"/>
          <p:cNvSpPr>
            <a:spLocks noGrp="1"/>
          </p:cNvSpPr>
          <p:nvPr>
            <p:ph idx="1"/>
          </p:nvPr>
        </p:nvSpPr>
        <p:spPr>
          <a:xfrm>
            <a:off x="646112" y="1605280"/>
            <a:ext cx="9403742" cy="4643119"/>
          </a:xfrm>
        </p:spPr>
        <p:txBody>
          <a:bodyPr>
            <a:normAutofit/>
          </a:bodyPr>
          <a:lstStyle/>
          <a:p>
            <a:r>
              <a:rPr lang="en-AU" altLang="en-US" sz="2400" dirty="0">
                <a:latin typeface="Century Gothic" panose="020B0502020202020204" pitchFamily="34" charset="0"/>
                <a:ea typeface="ＭＳ Ｐゴシック" panose="020B0600070205080204" pitchFamily="34" charset="-128"/>
                <a:cs typeface="Verdana" panose="020B0604030504040204" pitchFamily="34" charset="0"/>
              </a:rPr>
              <a:t>Quantitative Encephalography (QEEG brain mapping) compares electrical activity generated from the brain with a database of normal individuals to locate and describe areas of abnormal functioning.  </a:t>
            </a:r>
          </a:p>
          <a:p>
            <a:r>
              <a:rPr lang="en-AU" altLang="en-US" sz="2400" dirty="0">
                <a:latin typeface="Century Gothic" panose="020B0502020202020204" pitchFamily="34" charset="0"/>
                <a:ea typeface="ＭＳ Ｐゴシック" panose="020B0600070205080204" pitchFamily="34" charset="-128"/>
                <a:cs typeface="Verdana" panose="020B0604030504040204" pitchFamily="34" charset="0"/>
              </a:rPr>
              <a:t>The findings of the QEEG are enhanced by our capacity to compile a 3D profile of brain activity based on scalp potentials measured from multiple-channel EEG data.  </a:t>
            </a:r>
          </a:p>
          <a:p>
            <a:r>
              <a:rPr lang="en-AU" altLang="en-US" sz="2400" dirty="0">
                <a:latin typeface="Century Gothic" panose="020B0502020202020204" pitchFamily="34" charset="0"/>
                <a:ea typeface="ＭＳ Ｐゴシック" panose="020B0600070205080204" pitchFamily="34" charset="-128"/>
                <a:cs typeface="Verdana" panose="020B0604030504040204" pitchFamily="34" charset="0"/>
              </a:rPr>
              <a:t>QEEG findings may inform neurofeedback protocols to improved the efficacy of intervention.  Wright and </a:t>
            </a:r>
            <a:r>
              <a:rPr lang="en-AU" altLang="en-US" sz="2400" dirty="0" err="1">
                <a:latin typeface="Century Gothic" panose="020B0502020202020204" pitchFamily="34" charset="0"/>
                <a:ea typeface="ＭＳ Ｐゴシック" panose="020B0600070205080204" pitchFamily="34" charset="-128"/>
                <a:cs typeface="Verdana" panose="020B0604030504040204" pitchFamily="34" charset="0"/>
              </a:rPr>
              <a:t>Gunkelman</a:t>
            </a:r>
            <a:r>
              <a:rPr lang="en-AU" altLang="en-US" sz="2400" dirty="0">
                <a:latin typeface="Century Gothic" panose="020B0502020202020204" pitchFamily="34" charset="0"/>
                <a:ea typeface="ＭＳ Ｐゴシック" panose="020B0600070205080204" pitchFamily="34" charset="-128"/>
                <a:cs typeface="Verdana" panose="020B0604030504040204" pitchFamily="34" charset="0"/>
              </a:rPr>
              <a:t> (1998) showed QEEG evaluation doubled the rate of clinical success for ADHD.</a:t>
            </a:r>
          </a:p>
          <a:p>
            <a:endParaRPr lang="en-AU" sz="2400" dirty="0">
              <a:latin typeface="Century Gothic" panose="020B0502020202020204" pitchFamily="34" charset="0"/>
            </a:endParaRPr>
          </a:p>
        </p:txBody>
      </p:sp>
    </p:spTree>
    <p:extLst>
      <p:ext uri="{BB962C8B-B14F-4D97-AF65-F5344CB8AC3E}">
        <p14:creationId xmlns:p14="http://schemas.microsoft.com/office/powerpoint/2010/main" val="1319406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55950"/>
          </a:xfrm>
        </p:spPr>
        <p:txBody>
          <a:bodyPr/>
          <a:lstStyle/>
          <a:p>
            <a:r>
              <a:rPr lang="en-AU" dirty="0"/>
              <a:t>Introduction</a:t>
            </a:r>
          </a:p>
        </p:txBody>
      </p:sp>
      <p:sp>
        <p:nvSpPr>
          <p:cNvPr id="3" name="Content Placeholder 2"/>
          <p:cNvSpPr>
            <a:spLocks noGrp="1"/>
          </p:cNvSpPr>
          <p:nvPr>
            <p:ph idx="1"/>
          </p:nvPr>
        </p:nvSpPr>
        <p:spPr>
          <a:xfrm>
            <a:off x="622570" y="1556426"/>
            <a:ext cx="9628336" cy="4331027"/>
          </a:xfrm>
        </p:spPr>
        <p:txBody>
          <a:bodyPr>
            <a:noAutofit/>
          </a:bodyPr>
          <a:lstStyle/>
          <a:p>
            <a:r>
              <a:rPr lang="en-AU" sz="2400" dirty="0"/>
              <a:t>Mental health professionals are encouraged to employ brain-based practices promoting interpersonal neurobiology to help clients improve functioning and well-being.  </a:t>
            </a:r>
          </a:p>
          <a:p>
            <a:r>
              <a:rPr lang="en-AU" sz="2400" dirty="0"/>
              <a:t>A wide range of studies in applied neuroscience have demonstrated the clinical effects of EEG biofeedback  therapy (a.k.a. </a:t>
            </a:r>
            <a:r>
              <a:rPr lang="en-AU" sz="2400" dirty="0" err="1"/>
              <a:t>neurotherapy</a:t>
            </a:r>
            <a:r>
              <a:rPr lang="en-AU" sz="2400" dirty="0"/>
              <a:t>, herein </a:t>
            </a:r>
            <a:r>
              <a:rPr lang="en-AU" sz="2400" b="1" dirty="0"/>
              <a:t>NFB</a:t>
            </a:r>
            <a:r>
              <a:rPr lang="en-AU" sz="2400" dirty="0"/>
              <a:t>).</a:t>
            </a:r>
          </a:p>
          <a:p>
            <a:r>
              <a:rPr lang="en-AU" sz="2400" dirty="0"/>
              <a:t>This presentation aims to provide a brief introduction to NFB and its potential to contribute to improved well-being, daily functioning and performance.</a:t>
            </a:r>
          </a:p>
        </p:txBody>
      </p:sp>
    </p:spTree>
    <p:extLst>
      <p:ext uri="{BB962C8B-B14F-4D97-AF65-F5344CB8AC3E}">
        <p14:creationId xmlns:p14="http://schemas.microsoft.com/office/powerpoint/2010/main" val="3703057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39521"/>
            <a:ext cx="9440253" cy="3982720"/>
          </a:xfrm>
        </p:spPr>
        <p:txBody>
          <a:bodyPr>
            <a:normAutofit/>
          </a:bodyPr>
          <a:lstStyle/>
          <a:p>
            <a:r>
              <a:rPr lang="en-AU" sz="2400" dirty="0"/>
              <a:t>An extensive review of well-designed EEG and </a:t>
            </a:r>
            <a:r>
              <a:rPr lang="en-AU" sz="2400" dirty="0" err="1"/>
              <a:t>qEEG</a:t>
            </a:r>
            <a:r>
              <a:rPr lang="en-AU" sz="2400" dirty="0"/>
              <a:t> studies revealed consistent findings among different diagnostic groups, suggesting there should be a strong positive recommendation for using EEG as a diagnostic tool to support assessment and treatment of a range of clients including, for example, those with attention disorders for whom QEEG evaluation improves the rate of clinical success (Wright &amp; </a:t>
            </a:r>
            <a:r>
              <a:rPr lang="en-AU" sz="2400" dirty="0" err="1"/>
              <a:t>Gunkelman</a:t>
            </a:r>
            <a:r>
              <a:rPr lang="en-AU" sz="2400" dirty="0"/>
              <a:t>, 1998; Hughes &amp; John, 1999). </a:t>
            </a:r>
          </a:p>
          <a:p>
            <a:endParaRPr lang="en-AU" sz="2400" dirty="0"/>
          </a:p>
        </p:txBody>
      </p:sp>
    </p:spTree>
    <p:extLst>
      <p:ext uri="{BB962C8B-B14F-4D97-AF65-F5344CB8AC3E}">
        <p14:creationId xmlns:p14="http://schemas.microsoft.com/office/powerpoint/2010/main" val="189389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EEG Phenotypes</a:t>
            </a:r>
          </a:p>
        </p:txBody>
      </p:sp>
      <p:sp>
        <p:nvSpPr>
          <p:cNvPr id="3" name="Content Placeholder 2"/>
          <p:cNvSpPr>
            <a:spLocks noGrp="1"/>
          </p:cNvSpPr>
          <p:nvPr>
            <p:ph idx="1"/>
          </p:nvPr>
        </p:nvSpPr>
        <p:spPr>
          <a:xfrm>
            <a:off x="853441" y="1853248"/>
            <a:ext cx="8839200" cy="4395151"/>
          </a:xfrm>
        </p:spPr>
        <p:txBody>
          <a:bodyPr>
            <a:normAutofit/>
          </a:bodyPr>
          <a:lstStyle/>
          <a:p>
            <a:pPr>
              <a:defRPr/>
            </a:pPr>
            <a:r>
              <a:rPr lang="en-AU" sz="2400" dirty="0"/>
              <a:t>EEG phenotypes may be recognised at semi-stable states of neurophysiological function observable in common psychopathologies (Johnstone, </a:t>
            </a:r>
            <a:r>
              <a:rPr lang="en-AU" sz="2400" dirty="0" err="1"/>
              <a:t>Gunkelman</a:t>
            </a:r>
            <a:r>
              <a:rPr lang="en-AU" sz="2400" dirty="0"/>
              <a:t> &amp; Lunt 2005). </a:t>
            </a:r>
          </a:p>
          <a:p>
            <a:pPr>
              <a:defRPr/>
            </a:pPr>
            <a:r>
              <a:rPr lang="en-AU" sz="2400" dirty="0"/>
              <a:t>These findings may contribute to predictions of treatment response, for example, to either medication and/or non-invasive interventions such as neuro or psychotherapies. </a:t>
            </a:r>
          </a:p>
          <a:p>
            <a:endParaRPr lang="en-AU" sz="2400" dirty="0"/>
          </a:p>
        </p:txBody>
      </p:sp>
    </p:spTree>
    <p:extLst>
      <p:ext uri="{BB962C8B-B14F-4D97-AF65-F5344CB8AC3E}">
        <p14:creationId xmlns:p14="http://schemas.microsoft.com/office/powerpoint/2010/main" val="107281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288" y="776438"/>
            <a:ext cx="10358923" cy="5897078"/>
          </a:xfrm>
        </p:spPr>
        <p:txBody>
          <a:bodyPr>
            <a:noAutofit/>
          </a:bodyPr>
          <a:lstStyle/>
          <a:p>
            <a:pPr marL="0" indent="0">
              <a:buFont typeface="Arial" panose="020B0604020202020204" pitchFamily="34" charset="0"/>
              <a:buNone/>
              <a:defRPr/>
            </a:pPr>
            <a:r>
              <a:rPr lang="en-AU" sz="2400" dirty="0"/>
              <a:t>In the diseased brain, normal mechanisms of EEG rhythms may be impaired and the rhythm may: </a:t>
            </a:r>
          </a:p>
          <a:p>
            <a:pPr>
              <a:defRPr/>
            </a:pPr>
            <a:r>
              <a:rPr lang="en-AU" sz="2400" dirty="0"/>
              <a:t>become slower in frequency (EEG slowing);</a:t>
            </a:r>
          </a:p>
          <a:p>
            <a:pPr>
              <a:defRPr/>
            </a:pPr>
            <a:r>
              <a:rPr lang="en-AU" sz="2400" dirty="0"/>
              <a:t>appear in unusual places (e.g. alpha rhythms in temporal areas);</a:t>
            </a:r>
          </a:p>
          <a:p>
            <a:pPr>
              <a:defRPr/>
            </a:pPr>
            <a:r>
              <a:rPr lang="en-AU" sz="2400" dirty="0"/>
              <a:t>become higher in amplitude (</a:t>
            </a:r>
            <a:r>
              <a:rPr lang="en-AU" sz="2400" dirty="0" err="1"/>
              <a:t>hypersynchronization</a:t>
            </a:r>
            <a:r>
              <a:rPr lang="en-AU" sz="2400" dirty="0"/>
              <a:t>) and in more synchronicity with other areas (</a:t>
            </a:r>
            <a:r>
              <a:rPr lang="en-AU" sz="2400" dirty="0" err="1"/>
              <a:t>hypercoherence</a:t>
            </a:r>
            <a:r>
              <a:rPr lang="en-AU" sz="2400" dirty="0"/>
              <a:t>) indicating poor differentiation of brain structures and functioning;</a:t>
            </a:r>
          </a:p>
          <a:p>
            <a:pPr>
              <a:defRPr/>
            </a:pPr>
            <a:r>
              <a:rPr lang="en-AU" sz="2400" dirty="0"/>
              <a:t>in some cases, a separate slow rhythm in delta frequency may appear (e.g. disconnection of cortical areas from sub-cortical structures due to stroke, trauma or tumour); and</a:t>
            </a:r>
          </a:p>
          <a:p>
            <a:pPr>
              <a:defRPr/>
            </a:pPr>
            <a:r>
              <a:rPr lang="en-AU" sz="2400" dirty="0"/>
              <a:t>in some cases, normal synchronization may be enhanced and spike or spike/slow patterns appear indicating a so-called focus in the human brain (e.g. clinical or sub-clinical seizure).</a:t>
            </a:r>
          </a:p>
          <a:p>
            <a:endParaRPr lang="en-AU" sz="2400" dirty="0"/>
          </a:p>
        </p:txBody>
      </p:sp>
    </p:spTree>
    <p:extLst>
      <p:ext uri="{BB962C8B-B14F-4D97-AF65-F5344CB8AC3E}">
        <p14:creationId xmlns:p14="http://schemas.microsoft.com/office/powerpoint/2010/main" val="1534336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9" tIns="45719" rIns="91439" bIns="45719" numCol="1" rtlCol="0" anchor="t" anchorCtr="0" compatLnSpc="1">
            <a:prstTxWarp prst="textNoShape">
              <a:avLst/>
            </a:prstTxWarp>
            <a:noAutofit/>
          </a:bodyPr>
          <a:lstStyle/>
          <a:p>
            <a:pPr eaLnBrk="1" hangingPunct="1"/>
            <a:r>
              <a:rPr lang="en-US" dirty="0"/>
              <a:t>What is Neurofeedback?</a:t>
            </a:r>
          </a:p>
        </p:txBody>
      </p:sp>
      <p:sp>
        <p:nvSpPr>
          <p:cNvPr id="34819" name="Rectangle 3"/>
          <p:cNvSpPr>
            <a:spLocks noGrp="1" noChangeArrowheads="1"/>
          </p:cNvSpPr>
          <p:nvPr>
            <p:ph sz="quarter" idx="1"/>
          </p:nvPr>
        </p:nvSpPr>
        <p:spPr>
          <a:xfrm>
            <a:off x="481989" y="1853248"/>
            <a:ext cx="9913295" cy="3488773"/>
          </a:xfrm>
        </p:spPr>
        <p:txBody>
          <a:bodyPr vert="horz" lIns="91439" tIns="45719" rIns="91439" bIns="45719" rtlCol="0">
            <a:normAutofit/>
          </a:bodyPr>
          <a:lstStyle/>
          <a:p>
            <a:pPr>
              <a:lnSpc>
                <a:spcPct val="90000"/>
              </a:lnSpc>
              <a:defRPr/>
            </a:pPr>
            <a:r>
              <a:rPr lang="en-US" sz="2400" dirty="0">
                <a:cs typeface="Times New Roman" panose="02020603050405020304" pitchFamily="18" charset="0"/>
              </a:rPr>
              <a:t>NFB is a non-invasive </a:t>
            </a:r>
            <a:r>
              <a:rPr lang="en-AU" sz="2400" dirty="0">
                <a:cs typeface="Times New Roman" panose="02020603050405020304" pitchFamily="18" charset="0"/>
              </a:rPr>
              <a:t>intervention which moves away from medical models of treatment to a learning model</a:t>
            </a:r>
            <a:r>
              <a:rPr lang="en-US" sz="2400" dirty="0">
                <a:cs typeface="Times New Roman" panose="02020603050405020304" pitchFamily="18" charset="0"/>
              </a:rPr>
              <a:t>.</a:t>
            </a:r>
          </a:p>
          <a:p>
            <a:pPr>
              <a:lnSpc>
                <a:spcPct val="90000"/>
              </a:lnSpc>
              <a:defRPr/>
            </a:pPr>
            <a:r>
              <a:rPr lang="en-US" sz="2400" dirty="0">
                <a:cs typeface="Times New Roman" panose="02020603050405020304" pitchFamily="18" charset="0"/>
              </a:rPr>
              <a:t>The trainee receives moment-to-moment visual &amp; audio feedback relative to their </a:t>
            </a:r>
            <a:r>
              <a:rPr lang="en-US" sz="2400" dirty="0"/>
              <a:t>EEG parameters and clinically determined training goals</a:t>
            </a:r>
          </a:p>
          <a:p>
            <a:pPr eaLnBrk="1" hangingPunct="1">
              <a:lnSpc>
                <a:spcPct val="90000"/>
              </a:lnSpc>
              <a:defRPr/>
            </a:pPr>
            <a:r>
              <a:rPr lang="en-US" sz="2400" dirty="0"/>
              <a:t>Brain functioning is conditioned over time</a:t>
            </a:r>
          </a:p>
        </p:txBody>
      </p:sp>
    </p:spTree>
    <p:extLst>
      <p:ext uri="{BB962C8B-B14F-4D97-AF65-F5344CB8AC3E}">
        <p14:creationId xmlns:p14="http://schemas.microsoft.com/office/powerpoint/2010/main" val="2734943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randombar(horizontal)">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randombar(horizontal)">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randombar(horizontal)">
                                      <p:cBhvr>
                                        <p:cTn id="17"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A sample training proced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22" y="1159412"/>
            <a:ext cx="6572250" cy="5063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7" name="TextBox 5"/>
          <p:cNvSpPr txBox="1">
            <a:spLocks noChangeArrowheads="1"/>
          </p:cNvSpPr>
          <p:nvPr/>
        </p:nvSpPr>
        <p:spPr bwMode="auto">
          <a:xfrm>
            <a:off x="46896" y="633046"/>
            <a:ext cx="7655903" cy="348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9" tIns="45719" rIns="91439" bIns="45719">
            <a:spAutoFit/>
          </a:bodyPr>
          <a:lstStyle>
            <a:lvl1pPr eaLnBrk="0" hangingPunct="0">
              <a:defRPr sz="3200">
                <a:solidFill>
                  <a:srgbClr val="FFFFFF"/>
                </a:solidFill>
                <a:latin typeface="Gill Sans"/>
                <a:ea typeface="ヒラギノ角ゴ ProN W3"/>
                <a:cs typeface="ヒラギノ角ゴ ProN W3"/>
                <a:sym typeface="Gill Sans"/>
              </a:defRPr>
            </a:lvl1pPr>
            <a:lvl2pPr marL="742950" indent="-285750" eaLnBrk="0" hangingPunct="0">
              <a:defRPr sz="3200">
                <a:solidFill>
                  <a:srgbClr val="FFFFFF"/>
                </a:solidFill>
                <a:latin typeface="Gill Sans"/>
                <a:ea typeface="ヒラギノ角ゴ ProN W3"/>
                <a:cs typeface="ヒラギノ角ゴ ProN W3"/>
                <a:sym typeface="Gill Sans"/>
              </a:defRPr>
            </a:lvl2pPr>
            <a:lvl3pPr marL="1143000" indent="-228600" eaLnBrk="0" hangingPunct="0">
              <a:defRPr sz="3200">
                <a:solidFill>
                  <a:srgbClr val="FFFFFF"/>
                </a:solidFill>
                <a:latin typeface="Gill Sans"/>
                <a:ea typeface="ヒラギノ角ゴ ProN W3"/>
                <a:cs typeface="ヒラギノ角ゴ ProN W3"/>
                <a:sym typeface="Gill Sans"/>
              </a:defRPr>
            </a:lvl3pPr>
            <a:lvl4pPr marL="1600200" indent="-228600" eaLnBrk="0" hangingPunct="0">
              <a:defRPr sz="3200">
                <a:solidFill>
                  <a:srgbClr val="FFFFFF"/>
                </a:solidFill>
                <a:latin typeface="Gill Sans"/>
                <a:ea typeface="ヒラギノ角ゴ ProN W3"/>
                <a:cs typeface="ヒラギノ角ゴ ProN W3"/>
                <a:sym typeface="Gill Sans"/>
              </a:defRPr>
            </a:lvl4pPr>
            <a:lvl5pPr marL="2057400" indent="-228600" eaLnBrk="0" hangingPunct="0">
              <a:defRPr sz="3200">
                <a:solidFill>
                  <a:srgbClr val="FFFFFF"/>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FFFFFF"/>
                </a:solidFill>
                <a:latin typeface="Gill Sans"/>
                <a:ea typeface="ヒラギノ角ゴ ProN W3"/>
                <a:cs typeface="ヒラギノ角ゴ ProN W3"/>
                <a:sym typeface="Gill Sans"/>
              </a:defRPr>
            </a:lvl9pPr>
          </a:lstStyle>
          <a:p>
            <a:pPr algn="ctr" eaLnBrk="1" hangingPunct="1"/>
            <a:r>
              <a:rPr lang="en-AU" sz="1600" i="1" dirty="0"/>
              <a:t>Image by </a:t>
            </a:r>
            <a:r>
              <a:rPr lang="en-AU" sz="1600" i="1" dirty="0" err="1"/>
              <a:t>Prof.</a:t>
            </a:r>
            <a:r>
              <a:rPr lang="en-AU" sz="1600" i="1" dirty="0"/>
              <a:t> Josef Faber, accessed 29/5/10  at mentis.ie/images/smr1_en.gif  </a:t>
            </a:r>
          </a:p>
        </p:txBody>
      </p:sp>
      <p:sp>
        <p:nvSpPr>
          <p:cNvPr id="2" name="TextBox 1"/>
          <p:cNvSpPr txBox="1"/>
          <p:nvPr/>
        </p:nvSpPr>
        <p:spPr>
          <a:xfrm>
            <a:off x="7268308" y="1336431"/>
            <a:ext cx="4079630" cy="2086725"/>
          </a:xfrm>
          <a:prstGeom prst="rect">
            <a:avLst/>
          </a:prstGeom>
          <a:noFill/>
        </p:spPr>
        <p:txBody>
          <a:bodyPr wrap="square" rtlCol="0">
            <a:spAutoFit/>
          </a:bodyPr>
          <a:lstStyle/>
          <a:p>
            <a:pPr>
              <a:lnSpc>
                <a:spcPct val="90000"/>
              </a:lnSpc>
              <a:defRPr/>
            </a:pPr>
            <a:r>
              <a:rPr lang="en-AU" sz="2400" dirty="0"/>
              <a:t>With regular </a:t>
            </a:r>
            <a:r>
              <a:rPr lang="en-AU" sz="2400" dirty="0" err="1"/>
              <a:t>neurofeedback</a:t>
            </a:r>
            <a:r>
              <a:rPr lang="en-AU" sz="2400" dirty="0"/>
              <a:t> therapy and practice, significant improvements seem to occur 75 to 80% of the time (Hammond, 2011).</a:t>
            </a:r>
          </a:p>
        </p:txBody>
      </p:sp>
    </p:spTree>
    <p:extLst>
      <p:ext uri="{BB962C8B-B14F-4D97-AF65-F5344CB8AC3E}">
        <p14:creationId xmlns:p14="http://schemas.microsoft.com/office/powerpoint/2010/main" val="795164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Learning through operant conditioning</a:t>
            </a:r>
          </a:p>
        </p:txBody>
      </p:sp>
      <p:sp>
        <p:nvSpPr>
          <p:cNvPr id="3" name="Content Placeholder 2"/>
          <p:cNvSpPr>
            <a:spLocks noGrp="1"/>
          </p:cNvSpPr>
          <p:nvPr>
            <p:ph idx="1"/>
          </p:nvPr>
        </p:nvSpPr>
        <p:spPr>
          <a:xfrm>
            <a:off x="792480" y="2011680"/>
            <a:ext cx="9257373" cy="4236719"/>
          </a:xfrm>
        </p:spPr>
        <p:txBody>
          <a:bodyPr>
            <a:normAutofit/>
          </a:bodyPr>
          <a:lstStyle/>
          <a:p>
            <a:r>
              <a:rPr lang="en-AU" altLang="en-US" sz="2400" dirty="0">
                <a:latin typeface="Century Gothic" panose="020B0502020202020204" pitchFamily="34" charset="0"/>
                <a:ea typeface="ＭＳ Ｐゴシック" panose="020B0600070205080204" pitchFamily="34" charset="-128"/>
                <a:cs typeface="Verdana" panose="020B0604030504040204" pitchFamily="34" charset="0"/>
              </a:rPr>
              <a:t>EEG can be operantly conditioned e.g., an individual receives feedback about their EEG activity, increasing their capacity to self-regulate the frequency, amplitude and other characteristics of the EEG, creating a feedback loop.  </a:t>
            </a:r>
          </a:p>
          <a:p>
            <a:r>
              <a:rPr lang="en-AU" altLang="en-US" sz="2400" dirty="0" err="1">
                <a:latin typeface="Century Gothic" panose="020B0502020202020204" pitchFamily="34" charset="0"/>
                <a:ea typeface="ＭＳ Ｐゴシック" panose="020B0600070205080204" pitchFamily="34" charset="-128"/>
                <a:cs typeface="Verdana" panose="020B0604030504040204" pitchFamily="34" charset="0"/>
              </a:rPr>
              <a:t>Sterman</a:t>
            </a:r>
            <a:r>
              <a:rPr lang="en-AU" altLang="en-US" sz="2400" dirty="0">
                <a:latin typeface="Century Gothic" panose="020B0502020202020204" pitchFamily="34" charset="0"/>
                <a:ea typeface="ＭＳ Ｐゴシック" panose="020B0600070205080204" pitchFamily="34" charset="-128"/>
                <a:cs typeface="Verdana" panose="020B0604030504040204" pitchFamily="34" charset="0"/>
              </a:rPr>
              <a:t>, et al., (1972) trained cats by EEG operant conditioning, using food reward, to produce 11-15 Hz “alpha spindle” electrical activity. </a:t>
            </a:r>
          </a:p>
          <a:p>
            <a:endParaRPr lang="en-AU" sz="2400" dirty="0">
              <a:latin typeface="Century Gothic" panose="020B0502020202020204" pitchFamily="34" charset="0"/>
            </a:endParaRPr>
          </a:p>
        </p:txBody>
      </p:sp>
    </p:spTree>
    <p:extLst>
      <p:ext uri="{BB962C8B-B14F-4D97-AF65-F5344CB8AC3E}">
        <p14:creationId xmlns:p14="http://schemas.microsoft.com/office/powerpoint/2010/main" val="3989460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80" y="244170"/>
            <a:ext cx="9404723" cy="908722"/>
          </a:xfrm>
        </p:spPr>
        <p:txBody>
          <a:bodyPr/>
          <a:lstStyle/>
          <a:p>
            <a:r>
              <a:rPr lang="en-AU" dirty="0"/>
              <a:t>Key Principles</a:t>
            </a:r>
          </a:p>
        </p:txBody>
      </p:sp>
      <p:sp>
        <p:nvSpPr>
          <p:cNvPr id="3" name="Content Placeholder 2"/>
          <p:cNvSpPr>
            <a:spLocks noGrp="1"/>
          </p:cNvSpPr>
          <p:nvPr>
            <p:ph idx="1"/>
          </p:nvPr>
        </p:nvSpPr>
        <p:spPr>
          <a:xfrm>
            <a:off x="386080" y="1152891"/>
            <a:ext cx="11196320" cy="5424371"/>
          </a:xfrm>
        </p:spPr>
        <p:txBody>
          <a:bodyPr>
            <a:noAutofit/>
          </a:bodyPr>
          <a:lstStyle/>
          <a:p>
            <a:pPr marL="0" indent="0">
              <a:spcBef>
                <a:spcPts val="0"/>
              </a:spcBef>
              <a:buNone/>
            </a:pPr>
            <a:r>
              <a:rPr lang="en-AU" sz="2400" dirty="0"/>
              <a:t>Sherlin, Arns, </a:t>
            </a:r>
            <a:r>
              <a:rPr lang="en-AU" sz="2400" dirty="0" err="1"/>
              <a:t>Lubar</a:t>
            </a:r>
            <a:r>
              <a:rPr lang="en-AU" sz="2400" dirty="0"/>
              <a:t>, Heinrich, Kerson, </a:t>
            </a:r>
            <a:r>
              <a:rPr lang="en-AU" sz="2400" dirty="0" err="1"/>
              <a:t>Strehl</a:t>
            </a:r>
            <a:r>
              <a:rPr lang="en-AU" sz="2400" dirty="0"/>
              <a:t> &amp; Sterman (2011) exhort adherence to 7 principles of learning theory in neurofeedback (NF):</a:t>
            </a:r>
          </a:p>
          <a:p>
            <a:pPr marL="0" indent="0">
              <a:spcBef>
                <a:spcPts val="0"/>
              </a:spcBef>
              <a:buNone/>
            </a:pPr>
            <a:endParaRPr lang="en-AU" sz="2400" dirty="0"/>
          </a:p>
          <a:p>
            <a:pPr lvl="0">
              <a:spcBef>
                <a:spcPts val="100"/>
              </a:spcBef>
            </a:pPr>
            <a:r>
              <a:rPr lang="en-AU" dirty="0"/>
              <a:t>Speed of Reinforcement – delayed reinforcement decreases the strength of the conditioning;</a:t>
            </a:r>
          </a:p>
          <a:p>
            <a:pPr lvl="0">
              <a:spcBef>
                <a:spcPts val="100"/>
              </a:spcBef>
            </a:pPr>
            <a:r>
              <a:rPr lang="en-AU" dirty="0"/>
              <a:t>Type of Reinforcement - a </a:t>
            </a:r>
            <a:r>
              <a:rPr lang="en-AU" i="1" dirty="0"/>
              <a:t>response–reinforcer association</a:t>
            </a:r>
            <a:r>
              <a:rPr lang="en-AU" dirty="0"/>
              <a:t> is developed in operant learning.  </a:t>
            </a:r>
          </a:p>
          <a:p>
            <a:pPr lvl="0">
              <a:spcBef>
                <a:spcPts val="100"/>
              </a:spcBef>
            </a:pPr>
            <a:r>
              <a:rPr lang="en-AU" dirty="0"/>
              <a:t>Shaping – learning depends upon the feedback context.  </a:t>
            </a:r>
          </a:p>
          <a:p>
            <a:pPr lvl="0">
              <a:spcBef>
                <a:spcPts val="100"/>
              </a:spcBef>
            </a:pPr>
            <a:r>
              <a:rPr lang="en-AU" dirty="0"/>
              <a:t>Specificity –learning is promoted when characteristics of the target behaviour can be specified and discriminately reinforced.  </a:t>
            </a:r>
          </a:p>
          <a:p>
            <a:pPr lvl="0">
              <a:spcBef>
                <a:spcPts val="100"/>
              </a:spcBef>
            </a:pPr>
            <a:r>
              <a:rPr lang="en-AU" dirty="0" err="1"/>
              <a:t>Artifacts</a:t>
            </a:r>
            <a:r>
              <a:rPr lang="en-AU" dirty="0"/>
              <a:t> – treatment efficacy may be compromised by reinforcing </a:t>
            </a:r>
            <a:r>
              <a:rPr lang="en-AU" dirty="0" err="1"/>
              <a:t>artifacts</a:t>
            </a:r>
            <a:r>
              <a:rPr lang="en-AU" dirty="0"/>
              <a:t> in the EEG.</a:t>
            </a:r>
          </a:p>
          <a:p>
            <a:pPr lvl="0">
              <a:spcBef>
                <a:spcPts val="100"/>
              </a:spcBef>
            </a:pPr>
            <a:r>
              <a:rPr lang="en-AU" dirty="0"/>
              <a:t>Secondary Reinforcement – rewards must be rewarding!  </a:t>
            </a:r>
          </a:p>
          <a:p>
            <a:pPr lvl="0">
              <a:spcBef>
                <a:spcPts val="100"/>
              </a:spcBef>
            </a:pPr>
            <a:r>
              <a:rPr lang="en-AU" dirty="0"/>
              <a:t>Generalisation – learning must be generalised beyond the clinic to the context of daily living in order for neurofeedback training to have any ecological validity.</a:t>
            </a:r>
          </a:p>
        </p:txBody>
      </p:sp>
    </p:spTree>
    <p:extLst>
      <p:ext uri="{BB962C8B-B14F-4D97-AF65-F5344CB8AC3E}">
        <p14:creationId xmlns:p14="http://schemas.microsoft.com/office/powerpoint/2010/main" val="1143448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NFB Definition</a:t>
            </a:r>
          </a:p>
        </p:txBody>
      </p:sp>
      <p:sp>
        <p:nvSpPr>
          <p:cNvPr id="3" name="Content Placeholder 2"/>
          <p:cNvSpPr>
            <a:spLocks noGrp="1"/>
          </p:cNvSpPr>
          <p:nvPr>
            <p:ph idx="1"/>
          </p:nvPr>
        </p:nvSpPr>
        <p:spPr/>
        <p:txBody>
          <a:bodyPr/>
          <a:lstStyle/>
          <a:p>
            <a:pPr marL="0" indent="0">
              <a:buFont typeface="Arial" panose="020B0604020202020204" pitchFamily="34" charset="0"/>
              <a:buNone/>
              <a:defRPr/>
            </a:pPr>
            <a:r>
              <a:rPr lang="en-AU" dirty="0"/>
              <a:t>Neurofeedback is employed to modify the electrical activity of the Central Nervous System including:</a:t>
            </a:r>
          </a:p>
          <a:p>
            <a:pPr>
              <a:buFontTx/>
              <a:buChar char="-"/>
              <a:defRPr/>
            </a:pPr>
            <a:r>
              <a:rPr lang="en-AU" dirty="0"/>
              <a:t>electroencephalography (EEG), </a:t>
            </a:r>
          </a:p>
          <a:p>
            <a:pPr>
              <a:buFontTx/>
              <a:buChar char="-"/>
              <a:defRPr/>
            </a:pPr>
            <a:r>
              <a:rPr lang="en-AU" dirty="0"/>
              <a:t>event related potentials (ERPs), </a:t>
            </a:r>
          </a:p>
          <a:p>
            <a:pPr>
              <a:buFontTx/>
              <a:buChar char="-"/>
              <a:defRPr/>
            </a:pPr>
            <a:r>
              <a:rPr lang="en-AU" dirty="0"/>
              <a:t>slow cortical potentials (SCPs,) and </a:t>
            </a:r>
          </a:p>
          <a:p>
            <a:pPr>
              <a:buFontTx/>
              <a:buChar char="-"/>
              <a:defRPr/>
            </a:pPr>
            <a:r>
              <a:rPr lang="en-AU" dirty="0"/>
              <a:t>other electrical activity either of subcortical or cortical origin. </a:t>
            </a:r>
          </a:p>
          <a:p>
            <a:pPr marL="0" indent="0">
              <a:buFont typeface="Arial" panose="020B0604020202020204" pitchFamily="34" charset="0"/>
              <a:buNone/>
              <a:defRPr/>
            </a:pPr>
            <a:r>
              <a:rPr lang="en-AU" dirty="0"/>
              <a:t>Neurofeedback is a specialized application of biofeedback of brainwave data in an operant conditioning paradigm. The method may serve as the basis for treatment of a clinical disorder or enhancement of normal functioning. </a:t>
            </a:r>
          </a:p>
          <a:p>
            <a:endParaRPr lang="en-AU" dirty="0"/>
          </a:p>
        </p:txBody>
      </p:sp>
    </p:spTree>
    <p:extLst>
      <p:ext uri="{BB962C8B-B14F-4D97-AF65-F5344CB8AC3E}">
        <p14:creationId xmlns:p14="http://schemas.microsoft.com/office/powerpoint/2010/main" val="1144929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9" tIns="45719" rIns="91439" bIns="45719" numCol="1" rtlCol="0" anchor="t" anchorCtr="0" compatLnSpc="1">
            <a:prstTxWarp prst="textNoShape">
              <a:avLst/>
            </a:prstTxWarp>
            <a:noAutofit/>
          </a:bodyPr>
          <a:lstStyle/>
          <a:p>
            <a:pPr eaLnBrk="1" hangingPunct="1"/>
            <a:r>
              <a:rPr lang="en-US"/>
              <a:t>NFB Research</a:t>
            </a:r>
            <a:endParaRPr lang="en-AU"/>
          </a:p>
        </p:txBody>
      </p:sp>
      <p:sp>
        <p:nvSpPr>
          <p:cNvPr id="68611" name="Rectangle 3"/>
          <p:cNvSpPr>
            <a:spLocks noGrp="1" noChangeArrowheads="1"/>
          </p:cNvSpPr>
          <p:nvPr>
            <p:ph type="body" idx="1"/>
          </p:nvPr>
        </p:nvSpPr>
        <p:spPr bwMode="auto">
          <a:xfrm>
            <a:off x="507156" y="1408670"/>
            <a:ext cx="10020165" cy="518463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9" tIns="45719" rIns="91439" bIns="45719" numCol="1" rtlCol="0" anchor="t" anchorCtr="0" compatLnSpc="1">
            <a:prstTxWarp prst="textNoShape">
              <a:avLst/>
            </a:prstTxWarp>
            <a:normAutofit/>
          </a:bodyPr>
          <a:lstStyle/>
          <a:p>
            <a:pPr eaLnBrk="1" hangingPunct="1">
              <a:lnSpc>
                <a:spcPct val="90000"/>
              </a:lnSpc>
            </a:pPr>
            <a:r>
              <a:rPr lang="en-US" sz="2400" dirty="0">
                <a:cs typeface="Times New Roman" panose="02020603050405020304" pitchFamily="18" charset="0"/>
              </a:rPr>
              <a:t>A growing body of research suggests the efficacy of NFB for a variety of disorders related to brainwave activity. </a:t>
            </a:r>
          </a:p>
          <a:p>
            <a:pPr eaLnBrk="1" hangingPunct="1">
              <a:lnSpc>
                <a:spcPct val="90000"/>
              </a:lnSpc>
            </a:pPr>
            <a:r>
              <a:rPr lang="en-AU" sz="2400" dirty="0"/>
              <a:t>A special issue of </a:t>
            </a:r>
            <a:r>
              <a:rPr lang="en-AU" sz="2400" u="sng" dirty="0"/>
              <a:t>Child and Adolescent Psychiatric Clinics of North America</a:t>
            </a:r>
            <a:r>
              <a:rPr lang="en-AU" sz="2400" dirty="0"/>
              <a:t>  featured </a:t>
            </a:r>
            <a:r>
              <a:rPr lang="en-AU" sz="2400" dirty="0" err="1"/>
              <a:t>neurofeedback</a:t>
            </a:r>
            <a:r>
              <a:rPr lang="en-AU" sz="2400" dirty="0"/>
              <a:t> in seven of its ten chapters,  concluding: </a:t>
            </a:r>
          </a:p>
          <a:p>
            <a:pPr marL="0" indent="0" eaLnBrk="1" hangingPunct="1">
              <a:lnSpc>
                <a:spcPct val="90000"/>
              </a:lnSpc>
              <a:buNone/>
            </a:pPr>
            <a:endParaRPr lang="en-AU" sz="2430" dirty="0"/>
          </a:p>
          <a:p>
            <a:pPr marL="457200" lvl="1" indent="0" eaLnBrk="1" hangingPunct="1">
              <a:lnSpc>
                <a:spcPct val="90000"/>
              </a:lnSpc>
              <a:buNone/>
            </a:pPr>
            <a:r>
              <a:rPr lang="en-AU" sz="2000" i="1" dirty="0"/>
              <a:t>“EEG biofeedback meets the American Academy of Child and Adolescent Psychiatry clinical guideline</a:t>
            </a:r>
            <a:r>
              <a:rPr lang="en-US" sz="2000" i="1" dirty="0"/>
              <a:t>s </a:t>
            </a:r>
            <a:r>
              <a:rPr lang="en-AU" sz="2000" i="1" dirty="0"/>
              <a:t>for treatment of ADHD, seizure disorders, anxiety (OCD, GAD, PTSD, phobias), depression, reading disabilities, and addictive disorders. This suggests that EEG biofeedback should always be considered as an intervention for these disorders." </a:t>
            </a:r>
          </a:p>
          <a:p>
            <a:pPr marL="457200" lvl="1" indent="0" eaLnBrk="1" hangingPunct="1">
              <a:lnSpc>
                <a:spcPct val="90000"/>
              </a:lnSpc>
              <a:buNone/>
            </a:pPr>
            <a:endParaRPr lang="en-AU" sz="2400" i="1" dirty="0">
              <a:cs typeface="Times New Roman" panose="02020603050405020304" pitchFamily="18" charset="0"/>
            </a:endParaRPr>
          </a:p>
          <a:p>
            <a:pPr marL="457200" lvl="1" indent="0">
              <a:lnSpc>
                <a:spcPct val="90000"/>
              </a:lnSpc>
              <a:buNone/>
            </a:pPr>
            <a:r>
              <a:rPr lang="en-AU" dirty="0" err="1">
                <a:solidFill>
                  <a:schemeClr val="accent4">
                    <a:lumMod val="60000"/>
                    <a:lumOff val="40000"/>
                  </a:schemeClr>
                </a:solidFill>
              </a:rPr>
              <a:t>Hirshberg</a:t>
            </a:r>
            <a:r>
              <a:rPr lang="en-AU" dirty="0">
                <a:solidFill>
                  <a:schemeClr val="accent4">
                    <a:lumMod val="60000"/>
                    <a:lumOff val="40000"/>
                  </a:schemeClr>
                </a:solidFill>
              </a:rPr>
              <a:t>, L. M., et al. (2005). </a:t>
            </a:r>
            <a:r>
              <a:rPr lang="en-AU" i="1" dirty="0">
                <a:solidFill>
                  <a:schemeClr val="accent4">
                    <a:lumMod val="60000"/>
                    <a:lumOff val="40000"/>
                  </a:schemeClr>
                </a:solidFill>
              </a:rPr>
              <a:t>Emerging Interventions. Child and Adolescent Psychiatric Clinics of North America. 14</a:t>
            </a:r>
            <a:r>
              <a:rPr lang="en-AU" dirty="0">
                <a:solidFill>
                  <a:schemeClr val="accent4">
                    <a:lumMod val="60000"/>
                    <a:lumOff val="40000"/>
                  </a:schemeClr>
                </a:solidFill>
              </a:rPr>
              <a:t>(1): xiii-xvii.</a:t>
            </a:r>
          </a:p>
        </p:txBody>
      </p:sp>
    </p:spTree>
    <p:extLst>
      <p:ext uri="{BB962C8B-B14F-4D97-AF65-F5344CB8AC3E}">
        <p14:creationId xmlns:p14="http://schemas.microsoft.com/office/powerpoint/2010/main" val="2169615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26"/>
          <p:cNvSpPr>
            <a:spLocks noGrp="1" noChangeArrowheads="1"/>
          </p:cNvSpPr>
          <p:nvPr>
            <p:ph type="title"/>
          </p:nvPr>
        </p:nvSpPr>
        <p:spPr bwMode="auto">
          <a:xfrm>
            <a:off x="469557" y="137159"/>
            <a:ext cx="9946983" cy="85852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9" tIns="45719" rIns="91439" bIns="45719" numCol="1" rtlCol="0" anchor="t" anchorCtr="0" compatLnSpc="1">
            <a:prstTxWarp prst="textNoShape">
              <a:avLst/>
            </a:prstTxWarp>
            <a:noAutofit/>
          </a:bodyPr>
          <a:lstStyle/>
          <a:p>
            <a:pPr eaLnBrk="1" hangingPunct="1"/>
            <a:r>
              <a:rPr lang="en-US" sz="4320" dirty="0"/>
              <a:t>Research support for NFB</a:t>
            </a:r>
            <a:endParaRPr lang="en-AU" sz="4320" dirty="0"/>
          </a:p>
        </p:txBody>
      </p:sp>
      <p:sp>
        <p:nvSpPr>
          <p:cNvPr id="71683" name="Rectangle 1027"/>
          <p:cNvSpPr>
            <a:spLocks noGrp="1" noChangeArrowheads="1"/>
          </p:cNvSpPr>
          <p:nvPr>
            <p:ph type="body" idx="1"/>
          </p:nvPr>
        </p:nvSpPr>
        <p:spPr bwMode="auto">
          <a:xfrm>
            <a:off x="293532" y="1473200"/>
            <a:ext cx="10422594" cy="452654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9" tIns="45719" rIns="91439" bIns="45719" numCol="1" rtlCol="0" anchor="t" anchorCtr="0" compatLnSpc="1">
            <a:prstTxWarp prst="textNoShape">
              <a:avLst/>
            </a:prstTxWarp>
            <a:noAutofit/>
          </a:bodyPr>
          <a:lstStyle/>
          <a:p>
            <a:r>
              <a:rPr lang="en-AU" dirty="0"/>
              <a:t>Although a non-invasive treatment modality, NFB resembles pharmacotherapy given its capacity to stimulate neurotransmission (</a:t>
            </a:r>
            <a:r>
              <a:rPr lang="en-AU" dirty="0" err="1"/>
              <a:t>Butnik</a:t>
            </a:r>
            <a:r>
              <a:rPr lang="en-AU" dirty="0"/>
              <a:t>, 2005) but in (a) an informed targeted way, and (b) with long term rather than temporary changes.</a:t>
            </a:r>
          </a:p>
          <a:p>
            <a:r>
              <a:rPr lang="en-AU" dirty="0"/>
              <a:t>NFB offers a viable alternative and/or complementary treatment to the traditional medical model and is also considered to be the treatment of choice where</a:t>
            </a:r>
            <a:r>
              <a:rPr lang="en-AU" b="1" i="1" dirty="0"/>
              <a:t> “medication is ineffective, only partially effective, has unacceptable side effects, or where medication compliance is low” </a:t>
            </a:r>
            <a:r>
              <a:rPr lang="en-AU" sz="1800" dirty="0"/>
              <a:t>(Rossiter &amp; La </a:t>
            </a:r>
            <a:r>
              <a:rPr lang="en-AU" sz="1800" dirty="0" err="1"/>
              <a:t>Vaque</a:t>
            </a:r>
            <a:r>
              <a:rPr lang="en-AU" sz="1800" dirty="0"/>
              <a:t>, 1995, p. 11).  </a:t>
            </a:r>
          </a:p>
          <a:p>
            <a:r>
              <a:rPr lang="en-US" dirty="0"/>
              <a:t>In an independent review, Duffy (2000) found that </a:t>
            </a:r>
            <a:r>
              <a:rPr lang="en-AU" b="1" i="1" dirty="0"/>
              <a:t>“the literature, which lacks any negative study of substance, suggests that …EEG biofeedback… should play a major therapeutic role in many difficult areas…. 	In my opinion, if any medication had demonstrated such a wide spectrum of efficacy, it would be universally accepted and widely used.”</a:t>
            </a:r>
          </a:p>
        </p:txBody>
      </p:sp>
    </p:spTree>
    <p:extLst>
      <p:ext uri="{BB962C8B-B14F-4D97-AF65-F5344CB8AC3E}">
        <p14:creationId xmlns:p14="http://schemas.microsoft.com/office/powerpoint/2010/main" val="148036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Options for Health Intervention</a:t>
            </a:r>
            <a:br>
              <a:rPr lang="en-AU" dirty="0"/>
            </a:br>
            <a:r>
              <a:rPr lang="en-AU" sz="1800" dirty="0"/>
              <a:t>Source: </a:t>
            </a:r>
            <a:r>
              <a:rPr lang="en-AU" sz="1800" dirty="0" err="1"/>
              <a:t>Collura</a:t>
            </a:r>
            <a:r>
              <a:rPr lang="en-AU" sz="1800" dirty="0"/>
              <a:t>, 2014</a:t>
            </a:r>
          </a:p>
        </p:txBody>
      </p:sp>
      <p:pic>
        <p:nvPicPr>
          <p:cNvPr id="6" name="Picture 5"/>
          <p:cNvPicPr/>
          <p:nvPr/>
        </p:nvPicPr>
        <p:blipFill rotWithShape="1">
          <a:blip r:embed="rId3"/>
          <a:srcRect l="40647" t="38446" r="28317" b="22111"/>
          <a:stretch/>
        </p:blipFill>
        <p:spPr bwMode="auto">
          <a:xfrm>
            <a:off x="1447801" y="1531620"/>
            <a:ext cx="8966200" cy="5280659"/>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3747893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040" y="1137920"/>
            <a:ext cx="10261600" cy="5222240"/>
          </a:xfrm>
        </p:spPr>
        <p:txBody>
          <a:bodyPr>
            <a:normAutofit/>
          </a:bodyPr>
          <a:lstStyle/>
          <a:p>
            <a:pPr marL="0" indent="0">
              <a:buNone/>
            </a:pPr>
            <a:r>
              <a:rPr lang="en-AU" dirty="0"/>
              <a:t>Schoenberg and David (2014) review of biofeedback in a range of disorders: anxiety, autistic spectrum disorders, depression, dissociation, eating disorders, schizophrenia and psychoses. </a:t>
            </a:r>
          </a:p>
          <a:p>
            <a:r>
              <a:rPr lang="en-AU" dirty="0"/>
              <a:t>EEG biofeedback was employed in 31.7% (n = 20) of studies.</a:t>
            </a:r>
          </a:p>
          <a:p>
            <a:r>
              <a:rPr lang="en-AU" dirty="0"/>
              <a:t>Fourteen studies (70.0%) reported statistically significant clinical amelioration following NFB:</a:t>
            </a:r>
            <a:endParaRPr lang="en-AU" sz="1800" dirty="0"/>
          </a:p>
          <a:p>
            <a:pPr lvl="1"/>
            <a:r>
              <a:rPr lang="en-AU" dirty="0"/>
              <a:t>14 of the NFB studies (70.0 %) included a comparison treatment (sham/placebo), a differing EEG parameter for feedback, another clinical intervention, or no treatment/wait-list control);</a:t>
            </a:r>
          </a:p>
          <a:p>
            <a:pPr lvl="1"/>
            <a:r>
              <a:rPr lang="en-AU" dirty="0"/>
              <a:t>7 interventions (35.0 %) were randomized, four (20.0 %) nonrandomized, and for the remaining 9 (45.0 %) randomization was not feasible; and</a:t>
            </a:r>
          </a:p>
          <a:p>
            <a:pPr lvl="1"/>
            <a:r>
              <a:rPr lang="en-AU" dirty="0"/>
              <a:t>23.7 was the mean number of sessions per study (range 5–69), with BF exposure lasting 28.7 min (range 14.6–60 min) on average per session.</a:t>
            </a:r>
          </a:p>
          <a:p>
            <a:endParaRPr lang="en-AU" dirty="0"/>
          </a:p>
        </p:txBody>
      </p:sp>
    </p:spTree>
    <p:extLst>
      <p:ext uri="{BB962C8B-B14F-4D97-AF65-F5344CB8AC3E}">
        <p14:creationId xmlns:p14="http://schemas.microsoft.com/office/powerpoint/2010/main" val="99790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1178560"/>
            <a:ext cx="9712960" cy="5262880"/>
          </a:xfrm>
        </p:spPr>
        <p:txBody>
          <a:bodyPr>
            <a:normAutofit/>
          </a:bodyPr>
          <a:lstStyle/>
          <a:p>
            <a:r>
              <a:rPr lang="en-AU" sz="2400" dirty="0"/>
              <a:t>Multi-modal biofeedback appeared most effective in significantly ameliorating symptoms, suggesting that using more than one physiological modality for bio-regulation increases therapeutic efficacy.</a:t>
            </a:r>
          </a:p>
          <a:p>
            <a:r>
              <a:rPr lang="en-AU" sz="2400" dirty="0"/>
              <a:t>Of all the biofeedback modes, NFB seems particularly promising for disorders where inducing particular states of conscious experience (through the alteration or </a:t>
            </a:r>
            <a:r>
              <a:rPr lang="en-AU" sz="2400" u="sng" dirty="0"/>
              <a:t>regulation of cortical oscillatory activity</a:t>
            </a:r>
            <a:r>
              <a:rPr lang="en-AU" sz="2400" dirty="0"/>
              <a:t>) is a driving mechanism in alleviating symptomatology (</a:t>
            </a:r>
            <a:r>
              <a:rPr lang="en-AU" sz="2400" dirty="0" err="1"/>
              <a:t>Shoenberg</a:t>
            </a:r>
            <a:r>
              <a:rPr lang="en-AU" sz="2400" dirty="0"/>
              <a:t> &amp; David, p. 125).</a:t>
            </a:r>
          </a:p>
          <a:p>
            <a:endParaRPr lang="en-AU" sz="2400" dirty="0"/>
          </a:p>
        </p:txBody>
      </p:sp>
    </p:spTree>
    <p:extLst>
      <p:ext uri="{BB962C8B-B14F-4D97-AF65-F5344CB8AC3E}">
        <p14:creationId xmlns:p14="http://schemas.microsoft.com/office/powerpoint/2010/main" val="2691140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Benefits of NFB</a:t>
            </a:r>
          </a:p>
        </p:txBody>
      </p:sp>
      <p:sp>
        <p:nvSpPr>
          <p:cNvPr id="3" name="Content Placeholder 2"/>
          <p:cNvSpPr>
            <a:spLocks noGrp="1"/>
          </p:cNvSpPr>
          <p:nvPr>
            <p:ph idx="1"/>
          </p:nvPr>
        </p:nvSpPr>
        <p:spPr>
          <a:xfrm>
            <a:off x="406400" y="1605280"/>
            <a:ext cx="10241280" cy="4734560"/>
          </a:xfrm>
        </p:spPr>
        <p:txBody>
          <a:bodyPr>
            <a:normAutofit/>
          </a:bodyPr>
          <a:lstStyle/>
          <a:p>
            <a:r>
              <a:rPr lang="en-AU" dirty="0"/>
              <a:t>In the treatment of at least one disorder, Attention-Deficit/Hyperactivity (ADHD), neurofeedback is </a:t>
            </a:r>
            <a:r>
              <a:rPr lang="en-AU" i="1" dirty="0"/>
              <a:t>considered to be the only type of treatment demonstrating sustained improvement of the central</a:t>
            </a:r>
            <a:r>
              <a:rPr lang="en-AU" dirty="0"/>
              <a:t> symptoms of pathology in the absence of stimulant therapy (</a:t>
            </a:r>
            <a:r>
              <a:rPr lang="en-AU" dirty="0" err="1"/>
              <a:t>Monastra</a:t>
            </a:r>
            <a:r>
              <a:rPr lang="en-AU" dirty="0"/>
              <a:t>, et al., 2002; Rossiter &amp; La </a:t>
            </a:r>
            <a:r>
              <a:rPr lang="en-AU" dirty="0" err="1"/>
              <a:t>Vaque</a:t>
            </a:r>
            <a:r>
              <a:rPr lang="en-AU" dirty="0"/>
              <a:t>, 1995). </a:t>
            </a:r>
          </a:p>
          <a:p>
            <a:r>
              <a:rPr lang="en-AU" dirty="0"/>
              <a:t>NFB treatment is a cost effective alternative to </a:t>
            </a:r>
            <a:r>
              <a:rPr lang="en-AU" dirty="0" err="1"/>
              <a:t>longterm</a:t>
            </a:r>
            <a:r>
              <a:rPr lang="en-AU" dirty="0"/>
              <a:t> use of medication, for example, only 60-70% of individuals with ADHD do not outgrow symptoms and will therefore require some form of ongoing treatment (Rossiter &amp; La </a:t>
            </a:r>
            <a:r>
              <a:rPr lang="en-AU" dirty="0" err="1"/>
              <a:t>Vaque</a:t>
            </a:r>
            <a:r>
              <a:rPr lang="en-AU" dirty="0"/>
              <a:t>).  </a:t>
            </a:r>
          </a:p>
          <a:p>
            <a:r>
              <a:rPr lang="en-AU" dirty="0" err="1"/>
              <a:t>Niv</a:t>
            </a:r>
            <a:r>
              <a:rPr lang="en-AU" dirty="0"/>
              <a:t> (2013) reviews the effectiveness of neurofeedback in ADHD, autism spectrum disorders, substance use, PTSD, and learning difficulties and found that neurofeedback emerged as superior or equivalent to either alternative or no treatment in many of the examined studies.</a:t>
            </a:r>
          </a:p>
          <a:p>
            <a:endParaRPr lang="en-AU" dirty="0"/>
          </a:p>
        </p:txBody>
      </p:sp>
    </p:spTree>
    <p:extLst>
      <p:ext uri="{BB962C8B-B14F-4D97-AF65-F5344CB8AC3E}">
        <p14:creationId xmlns:p14="http://schemas.microsoft.com/office/powerpoint/2010/main" val="390549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49362"/>
          </a:xfrm>
        </p:spPr>
        <p:txBody>
          <a:bodyPr/>
          <a:lstStyle/>
          <a:p>
            <a:r>
              <a:rPr lang="en-AU" dirty="0"/>
              <a:t>Evidence of Efficacy </a:t>
            </a:r>
          </a:p>
        </p:txBody>
      </p:sp>
      <p:sp>
        <p:nvSpPr>
          <p:cNvPr id="3" name="Content Placeholder 2"/>
          <p:cNvSpPr>
            <a:spLocks noGrp="1"/>
          </p:cNvSpPr>
          <p:nvPr>
            <p:ph idx="1"/>
          </p:nvPr>
        </p:nvSpPr>
        <p:spPr>
          <a:xfrm>
            <a:off x="548640" y="1402080"/>
            <a:ext cx="9887293" cy="4846319"/>
          </a:xfrm>
        </p:spPr>
        <p:txBody>
          <a:bodyPr>
            <a:normAutofit/>
          </a:bodyPr>
          <a:lstStyle/>
          <a:p>
            <a:pPr marL="0" indent="0">
              <a:buNone/>
            </a:pPr>
            <a:r>
              <a:rPr lang="en-AU" dirty="0"/>
              <a:t>A special issue of </a:t>
            </a:r>
            <a:r>
              <a:rPr lang="en-AU" i="1" dirty="0"/>
              <a:t>Child and Adolescent Psychiatric Clinics of North America</a:t>
            </a:r>
            <a:r>
              <a:rPr lang="en-AU" dirty="0"/>
              <a:t> featured neurofeedback in seven of ten chapters. About neurofeedback </a:t>
            </a:r>
            <a:r>
              <a:rPr lang="en-AU" dirty="0" err="1"/>
              <a:t>Hirshberg</a:t>
            </a:r>
            <a:r>
              <a:rPr lang="en-AU" dirty="0"/>
              <a:t>, et al., (2005) concluded, that </a:t>
            </a:r>
            <a:r>
              <a:rPr lang="en-AU" b="1" i="1" dirty="0"/>
              <a:t>“EEG biofeedback meets the American Academy of Child and Adolescent Psychiatry (AACAP) </a:t>
            </a:r>
            <a:r>
              <a:rPr lang="en-AU" b="1" i="1" u="sng" dirty="0"/>
              <a:t>‘Clinical Guidelines’ </a:t>
            </a:r>
            <a:r>
              <a:rPr lang="en-AU" b="1" i="1" dirty="0"/>
              <a:t>criteria for treatment of ADHD, seizure disorders, anxiety (OCD, GAD, PTSD, phobias), depression, reading disabilities, and addictive disorders”. </a:t>
            </a:r>
            <a:r>
              <a:rPr lang="en-AU" sz="1800" dirty="0"/>
              <a:t>AACAP’s 4 level scale is: </a:t>
            </a:r>
          </a:p>
          <a:p>
            <a:pPr lvl="0"/>
            <a:r>
              <a:rPr lang="en-AU" i="1" dirty="0"/>
              <a:t>Minimal Standard</a:t>
            </a:r>
            <a:r>
              <a:rPr lang="en-AU" dirty="0"/>
              <a:t> (MS) backed up by rigorous empirical evidence, and/or an overwhelming clinical consensus; </a:t>
            </a:r>
          </a:p>
          <a:p>
            <a:pPr lvl="0"/>
            <a:r>
              <a:rPr lang="en-AU" i="1" u="sng" dirty="0"/>
              <a:t>Clinical Guidelines</a:t>
            </a:r>
            <a:r>
              <a:rPr lang="en-AU" u="sng" dirty="0"/>
              <a:t> </a:t>
            </a:r>
            <a:r>
              <a:rPr lang="en-AU" dirty="0"/>
              <a:t>(CG) recommendations based on strong empirical evidence and/or strong clinical consensus; </a:t>
            </a:r>
          </a:p>
          <a:p>
            <a:pPr lvl="0"/>
            <a:r>
              <a:rPr lang="en-AU" i="1" dirty="0"/>
              <a:t>Option</a:t>
            </a:r>
            <a:r>
              <a:rPr lang="en-AU" dirty="0"/>
              <a:t> (OP) emerging empirical evidence or clinical opinion, but lack strong empirical evidence and/or clinical consensus; </a:t>
            </a:r>
          </a:p>
          <a:p>
            <a:pPr lvl="0"/>
            <a:r>
              <a:rPr lang="en-AU" i="1" dirty="0"/>
              <a:t>Not Endorsed</a:t>
            </a:r>
            <a:r>
              <a:rPr lang="en-AU" dirty="0"/>
              <a:t> (NE)</a:t>
            </a:r>
          </a:p>
          <a:p>
            <a:endParaRPr lang="en-AU" dirty="0"/>
          </a:p>
        </p:txBody>
      </p:sp>
    </p:spTree>
    <p:extLst>
      <p:ext uri="{BB962C8B-B14F-4D97-AF65-F5344CB8AC3E}">
        <p14:creationId xmlns:p14="http://schemas.microsoft.com/office/powerpoint/2010/main" val="2812697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91" y="269838"/>
            <a:ext cx="9404723" cy="1400530"/>
          </a:xfrm>
        </p:spPr>
        <p:txBody>
          <a:bodyPr/>
          <a:lstStyle/>
          <a:p>
            <a:r>
              <a:rPr lang="en-AU" sz="4000" i="1" dirty="0"/>
              <a:t>Methodological and Statistical </a:t>
            </a:r>
            <a:br>
              <a:rPr lang="en-AU" sz="4000" i="1" dirty="0"/>
            </a:br>
            <a:r>
              <a:rPr lang="en-AU" sz="4000" i="1" dirty="0"/>
              <a:t>Criteria for Research Evidence</a:t>
            </a:r>
            <a:endParaRPr lang="en-AU" sz="4000" dirty="0"/>
          </a:p>
        </p:txBody>
      </p:sp>
      <p:sp>
        <p:nvSpPr>
          <p:cNvPr id="3" name="Content Placeholder 2"/>
          <p:cNvSpPr>
            <a:spLocks noGrp="1"/>
          </p:cNvSpPr>
          <p:nvPr>
            <p:ph idx="1"/>
          </p:nvPr>
        </p:nvSpPr>
        <p:spPr>
          <a:xfrm>
            <a:off x="426719" y="1853247"/>
            <a:ext cx="11364227" cy="4740057"/>
          </a:xfrm>
        </p:spPr>
        <p:txBody>
          <a:bodyPr>
            <a:noAutofit/>
          </a:bodyPr>
          <a:lstStyle/>
          <a:p>
            <a:r>
              <a:rPr lang="en-AU" sz="2400" dirty="0"/>
              <a:t>AAPB &amp; </a:t>
            </a:r>
            <a:r>
              <a:rPr lang="en-AU" sz="2400" dirty="0" err="1"/>
              <a:t>iSNR</a:t>
            </a:r>
            <a:r>
              <a:rPr lang="en-AU" sz="2400" dirty="0"/>
              <a:t> collaborated to evaluate the NF research and to provide a template for scientific review of the evidence base for </a:t>
            </a:r>
            <a:r>
              <a:rPr lang="en-AU" sz="2400" dirty="0" err="1"/>
              <a:t>neurotherapies</a:t>
            </a:r>
            <a:r>
              <a:rPr lang="en-AU" sz="2400" dirty="0"/>
              <a:t>.</a:t>
            </a:r>
          </a:p>
          <a:p>
            <a:r>
              <a:rPr lang="en-AU" sz="2400" dirty="0"/>
              <a:t>According to this </a:t>
            </a:r>
            <a:r>
              <a:rPr lang="en-AU" sz="2400" i="1" dirty="0"/>
              <a:t>Task Force </a:t>
            </a:r>
            <a:r>
              <a:rPr lang="en-AU" sz="2400" dirty="0"/>
              <a:t>(La </a:t>
            </a:r>
            <a:r>
              <a:rPr lang="en-AU" sz="2400" dirty="0" err="1"/>
              <a:t>Vaque</a:t>
            </a:r>
            <a:r>
              <a:rPr lang="en-AU" sz="2400" dirty="0"/>
              <a:t>, et al., 2002)</a:t>
            </a:r>
            <a:r>
              <a:rPr lang="en-AU" sz="2400" i="1" dirty="0"/>
              <a:t>,</a:t>
            </a:r>
            <a:r>
              <a:rPr lang="en-AU" sz="2400" dirty="0"/>
              <a:t> NF applications achieved </a:t>
            </a:r>
            <a:r>
              <a:rPr lang="en-AU" sz="2400" i="1" dirty="0"/>
              <a:t>Probably Efficacious (Level 3).</a:t>
            </a:r>
          </a:p>
          <a:p>
            <a:r>
              <a:rPr lang="fr-FR" sz="2400" dirty="0"/>
              <a:t>T</a:t>
            </a:r>
            <a:r>
              <a:rPr lang="en-US" sz="2400" dirty="0"/>
              <a:t>o achieve </a:t>
            </a:r>
            <a:r>
              <a:rPr lang="en-US" sz="2400" i="1" dirty="0"/>
              <a:t>‘Efficacious and Specific</a:t>
            </a:r>
            <a:r>
              <a:rPr lang="en-US" sz="2400" dirty="0"/>
              <a:t>’ (see Table 4), studies were recommended that could demonstrate NF to be ‘‘statistically superior to credible sham therapy, pill, or alternative bona fide treatment in at least two independent research </a:t>
            </a:r>
            <a:r>
              <a:rPr lang="en-AU" sz="2400" dirty="0"/>
              <a:t>settings’’. </a:t>
            </a:r>
          </a:p>
          <a:p>
            <a:r>
              <a:rPr lang="en-AU" sz="2400" dirty="0"/>
              <a:t>A</a:t>
            </a:r>
            <a:r>
              <a:rPr lang="en-US" sz="2400" dirty="0"/>
              <a:t> meta-analysis of the ADHD research has since claimed </a:t>
            </a:r>
            <a:r>
              <a:rPr lang="en-AU" sz="2400" dirty="0"/>
              <a:t>Level 5 efficacy, demonstrating</a:t>
            </a:r>
            <a:r>
              <a:rPr lang="en-US" sz="2400" dirty="0"/>
              <a:t> a large effect size for inattention and impulsivity (</a:t>
            </a:r>
            <a:r>
              <a:rPr lang="en-US" sz="2400" dirty="0" err="1"/>
              <a:t>Arns</a:t>
            </a:r>
            <a:r>
              <a:rPr lang="en-US" sz="2400" dirty="0"/>
              <a:t>, et al., 2009). </a:t>
            </a:r>
            <a:endParaRPr lang="en-AU" sz="2400" dirty="0"/>
          </a:p>
          <a:p>
            <a:endParaRPr lang="en-AU" sz="2400" dirty="0"/>
          </a:p>
        </p:txBody>
      </p:sp>
    </p:spTree>
    <p:extLst>
      <p:ext uri="{BB962C8B-B14F-4D97-AF65-F5344CB8AC3E}">
        <p14:creationId xmlns:p14="http://schemas.microsoft.com/office/powerpoint/2010/main" val="216808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1" y="1394461"/>
            <a:ext cx="9928103" cy="3840480"/>
          </a:xfrm>
        </p:spPr>
        <p:txBody>
          <a:bodyPr>
            <a:normAutofit/>
          </a:bodyPr>
          <a:lstStyle/>
          <a:p>
            <a:r>
              <a:rPr lang="en-AU" sz="3200" dirty="0"/>
              <a:t>While not conclusive, there is sound evidence that warrants neurofeedback, at least as an adjunct therapy, for conditions such as ADHD, Seizure Disorders, Addictive Disorders, Anxiety and PTSD, particularly where clients are non-responsive to pharmaceuticals or experiencing abreaction to other treatment options. </a:t>
            </a:r>
          </a:p>
          <a:p>
            <a:endParaRPr lang="en-AU" sz="3200" dirty="0"/>
          </a:p>
        </p:txBody>
      </p:sp>
    </p:spTree>
    <p:extLst>
      <p:ext uri="{BB962C8B-B14F-4D97-AF65-F5344CB8AC3E}">
        <p14:creationId xmlns:p14="http://schemas.microsoft.com/office/powerpoint/2010/main" val="1573485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920" y="1158240"/>
            <a:ext cx="10017760" cy="5100320"/>
          </a:xfrm>
        </p:spPr>
        <p:txBody>
          <a:bodyPr>
            <a:normAutofit/>
          </a:bodyPr>
          <a:lstStyle/>
          <a:p>
            <a:pPr marL="0" indent="0">
              <a:buNone/>
            </a:pPr>
            <a:r>
              <a:rPr lang="en-US" sz="2400" dirty="0"/>
              <a:t>Quality research is needed to further examine the efficacy and effectiveness of neurofeedback for treatment of the following conditions, although preliminary findings are promising for:</a:t>
            </a:r>
            <a:endParaRPr lang="en-AU" sz="2400" dirty="0"/>
          </a:p>
          <a:p>
            <a:pPr lvl="0"/>
            <a:r>
              <a:rPr lang="en-US" sz="2400" dirty="0"/>
              <a:t>Depression</a:t>
            </a:r>
            <a:endParaRPr lang="en-AU" sz="2400" dirty="0"/>
          </a:p>
          <a:p>
            <a:pPr lvl="0"/>
            <a:r>
              <a:rPr lang="en-US" sz="2400" dirty="0"/>
              <a:t>Obsessive-Compulsive Disorder</a:t>
            </a:r>
            <a:endParaRPr lang="en-AU" sz="2400" dirty="0"/>
          </a:p>
          <a:p>
            <a:pPr lvl="0"/>
            <a:r>
              <a:rPr lang="en-US" sz="2400" dirty="0"/>
              <a:t>Traumatic Brain Injury</a:t>
            </a:r>
            <a:endParaRPr lang="en-AU" sz="2400" dirty="0"/>
          </a:p>
          <a:p>
            <a:pPr lvl="0"/>
            <a:r>
              <a:rPr lang="en-US" sz="2400" dirty="0"/>
              <a:t>Autism Spectrum Disorders</a:t>
            </a:r>
            <a:endParaRPr lang="en-AU" sz="2400" dirty="0"/>
          </a:p>
          <a:p>
            <a:pPr lvl="0"/>
            <a:r>
              <a:rPr lang="en-US" sz="2400" dirty="0"/>
              <a:t>Learning Difficulties</a:t>
            </a:r>
            <a:endParaRPr lang="en-AU" sz="2400" dirty="0"/>
          </a:p>
          <a:p>
            <a:pPr lvl="0"/>
            <a:r>
              <a:rPr lang="en-US" sz="2400" dirty="0"/>
              <a:t>Migraines</a:t>
            </a:r>
            <a:endParaRPr lang="en-AU" sz="2400" dirty="0"/>
          </a:p>
          <a:p>
            <a:pPr lvl="0"/>
            <a:r>
              <a:rPr lang="en-US" sz="2400" dirty="0"/>
              <a:t>Bipolar Disorder</a:t>
            </a:r>
            <a:endParaRPr lang="en-AU" sz="2400" dirty="0"/>
          </a:p>
          <a:p>
            <a:endParaRPr lang="en-AU" sz="2400" dirty="0"/>
          </a:p>
        </p:txBody>
      </p:sp>
    </p:spTree>
    <p:extLst>
      <p:ext uri="{BB962C8B-B14F-4D97-AF65-F5344CB8AC3E}">
        <p14:creationId xmlns:p14="http://schemas.microsoft.com/office/powerpoint/2010/main" val="4204599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27442"/>
          </a:xfrm>
        </p:spPr>
        <p:txBody>
          <a:bodyPr/>
          <a:lstStyle/>
          <a:p>
            <a:r>
              <a:rPr lang="en-AU" dirty="0"/>
              <a:t>Publications</a:t>
            </a:r>
          </a:p>
        </p:txBody>
      </p:sp>
      <p:sp>
        <p:nvSpPr>
          <p:cNvPr id="3" name="Content Placeholder 2"/>
          <p:cNvSpPr>
            <a:spLocks noGrp="1"/>
          </p:cNvSpPr>
          <p:nvPr>
            <p:ph idx="1"/>
          </p:nvPr>
        </p:nvSpPr>
        <p:spPr>
          <a:xfrm>
            <a:off x="646112" y="1788160"/>
            <a:ext cx="10306368" cy="4490720"/>
          </a:xfrm>
        </p:spPr>
        <p:txBody>
          <a:bodyPr>
            <a:noAutofit/>
          </a:bodyPr>
          <a:lstStyle/>
          <a:p>
            <a:pPr marL="0" indent="0">
              <a:spcBef>
                <a:spcPts val="0"/>
              </a:spcBef>
              <a:buNone/>
            </a:pPr>
            <a:r>
              <a:rPr lang="en-AU" dirty="0"/>
              <a:t>Extensive bibliographies of NFB are available e.g.,</a:t>
            </a:r>
          </a:p>
          <a:p>
            <a:pPr marL="0" indent="0">
              <a:spcBef>
                <a:spcPts val="0"/>
              </a:spcBef>
              <a:buNone/>
            </a:pPr>
            <a:endParaRPr lang="en-AU" dirty="0"/>
          </a:p>
          <a:p>
            <a:pPr>
              <a:spcBef>
                <a:spcPts val="0"/>
              </a:spcBef>
            </a:pPr>
            <a:r>
              <a:rPr lang="en-AU" dirty="0"/>
              <a:t>Brain Science International, </a:t>
            </a:r>
            <a:r>
              <a:rPr lang="en-AU" u="sng" dirty="0">
                <a:hlinkClick r:id="rId2"/>
              </a:rPr>
              <a:t>http://www.brainsinternational.com/default/assets/File/NFB%20Biblio.pdf</a:t>
            </a:r>
            <a:r>
              <a:rPr lang="en-AU" dirty="0"/>
              <a:t> </a:t>
            </a:r>
          </a:p>
          <a:p>
            <a:pPr marL="0" indent="0">
              <a:spcBef>
                <a:spcPts val="0"/>
              </a:spcBef>
              <a:buNone/>
            </a:pPr>
            <a:endParaRPr lang="en-AU" dirty="0"/>
          </a:p>
          <a:p>
            <a:pPr>
              <a:spcBef>
                <a:spcPts val="0"/>
              </a:spcBef>
            </a:pPr>
            <a:r>
              <a:rPr lang="en-AU" dirty="0"/>
              <a:t>ISNR, </a:t>
            </a:r>
            <a:r>
              <a:rPr lang="en-AU" u="sng" dirty="0">
                <a:hlinkClick r:id="rId3"/>
              </a:rPr>
              <a:t>http://noviancounseling.wix.com/bibliography</a:t>
            </a:r>
            <a:r>
              <a:rPr lang="en-AU" dirty="0"/>
              <a:t> </a:t>
            </a:r>
          </a:p>
          <a:p>
            <a:pPr marL="0" indent="0">
              <a:spcBef>
                <a:spcPts val="0"/>
              </a:spcBef>
              <a:buNone/>
            </a:pPr>
            <a:endParaRPr lang="en-AU" dirty="0"/>
          </a:p>
          <a:p>
            <a:pPr>
              <a:spcBef>
                <a:spcPts val="0"/>
              </a:spcBef>
            </a:pPr>
            <a:r>
              <a:rPr lang="en-AU" dirty="0"/>
              <a:t>AAPB, </a:t>
            </a:r>
            <a:r>
              <a:rPr lang="en-AU" u="sng" dirty="0">
                <a:hlinkClick r:id="rId4"/>
              </a:rPr>
              <a:t>http://www.aapb.org/i4a/pages/index.cfm?pageid=3443</a:t>
            </a:r>
            <a:r>
              <a:rPr lang="en-AU" dirty="0"/>
              <a:t> </a:t>
            </a:r>
          </a:p>
          <a:p>
            <a:pPr marL="0" indent="0">
              <a:spcBef>
                <a:spcPts val="0"/>
              </a:spcBef>
              <a:buNone/>
            </a:pPr>
            <a:endParaRPr lang="en-AU" dirty="0"/>
          </a:p>
          <a:p>
            <a:pPr>
              <a:spcBef>
                <a:spcPts val="0"/>
              </a:spcBef>
            </a:pPr>
            <a:r>
              <a:rPr lang="en-AU" dirty="0"/>
              <a:t>EEG Spectrum, </a:t>
            </a:r>
            <a:r>
              <a:rPr lang="en-AU" u="sng" dirty="0">
                <a:hlinkClick r:id="rId5"/>
              </a:rPr>
              <a:t>http://www.eegspectrum.com/articles/</a:t>
            </a:r>
            <a:endParaRPr lang="en-AU" dirty="0"/>
          </a:p>
          <a:p>
            <a:pPr marL="0" indent="0">
              <a:spcBef>
                <a:spcPts val="0"/>
              </a:spcBef>
              <a:buNone/>
            </a:pPr>
            <a:endParaRPr lang="en-AU" dirty="0"/>
          </a:p>
          <a:p>
            <a:pPr>
              <a:spcBef>
                <a:spcPts val="0"/>
              </a:spcBef>
            </a:pPr>
            <a:r>
              <a:rPr lang="en-AU" dirty="0"/>
              <a:t>BCIA, </a:t>
            </a:r>
            <a:r>
              <a:rPr lang="en-AU" u="sng" dirty="0">
                <a:hlinkClick r:id="rId6"/>
              </a:rPr>
              <a:t>http://www.bcia.org/i4a/pages/index.cfm?pageid=3664</a:t>
            </a:r>
            <a:endParaRPr lang="en-AU" dirty="0"/>
          </a:p>
          <a:p>
            <a:pPr>
              <a:spcBef>
                <a:spcPts val="0"/>
              </a:spcBef>
            </a:pPr>
            <a:endParaRPr lang="en-AU" dirty="0"/>
          </a:p>
        </p:txBody>
      </p:sp>
    </p:spTree>
    <p:extLst>
      <p:ext uri="{BB962C8B-B14F-4D97-AF65-F5344CB8AC3E}">
        <p14:creationId xmlns:p14="http://schemas.microsoft.com/office/powerpoint/2010/main" val="2913252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Certification in Neurofeedback</a:t>
            </a:r>
          </a:p>
        </p:txBody>
      </p:sp>
      <p:sp>
        <p:nvSpPr>
          <p:cNvPr id="3" name="Content Placeholder 2"/>
          <p:cNvSpPr>
            <a:spLocks noGrp="1"/>
          </p:cNvSpPr>
          <p:nvPr>
            <p:ph idx="1"/>
          </p:nvPr>
        </p:nvSpPr>
        <p:spPr>
          <a:xfrm>
            <a:off x="646112" y="1853248"/>
            <a:ext cx="9403742" cy="4395151"/>
          </a:xfrm>
        </p:spPr>
        <p:txBody>
          <a:bodyPr>
            <a:normAutofit/>
          </a:bodyPr>
          <a:lstStyle/>
          <a:p>
            <a:pPr marL="0" indent="0">
              <a:buFont typeface="Arial" panose="020B0604020202020204" pitchFamily="34" charset="0"/>
              <a:buNone/>
              <a:defRPr/>
            </a:pPr>
            <a:r>
              <a:rPr lang="en-AU" altLang="en-US" sz="2400" dirty="0"/>
              <a:t>For </a:t>
            </a:r>
            <a:r>
              <a:rPr lang="en-AU" altLang="en-US" sz="2400" dirty="0">
                <a:hlinkClick r:id="rId2"/>
              </a:rPr>
              <a:t>BCIA Certification</a:t>
            </a:r>
            <a:r>
              <a:rPr lang="en-AU" altLang="en-US" sz="2400" dirty="0"/>
              <a:t>, didactic education must include:</a:t>
            </a:r>
          </a:p>
          <a:p>
            <a:pPr>
              <a:defRPr/>
            </a:pPr>
            <a:r>
              <a:rPr lang="en-AU" altLang="en-US" sz="2400" dirty="0"/>
              <a:t>A human anatomy, human physiology, or human biology course</a:t>
            </a:r>
            <a:r>
              <a:rPr lang="en-AU" altLang="en-US" sz="2400" b="1" dirty="0"/>
              <a:t> </a:t>
            </a:r>
            <a:r>
              <a:rPr lang="en-AU" altLang="en-US" sz="2400" dirty="0"/>
              <a:t>covering the organization of the human body and all 11 systems or a biological psychology or neuroscience course from a regionally-accredited academic institution. </a:t>
            </a:r>
          </a:p>
          <a:p>
            <a:pPr>
              <a:defRPr/>
            </a:pPr>
            <a:r>
              <a:rPr lang="en-AU" altLang="en-US" sz="2400" dirty="0"/>
              <a:t>A 36-hour didactic education program specifically covering all topics as listed in the BCIA </a:t>
            </a:r>
            <a:r>
              <a:rPr lang="en-AU" altLang="en-US" sz="2400" dirty="0">
                <a:hlinkClick r:id="rId3" action="ppaction://hlinkfile"/>
              </a:rPr>
              <a:t>Blueprint of Knowledge </a:t>
            </a:r>
            <a:r>
              <a:rPr lang="en-AU" altLang="en-US" sz="2400" dirty="0"/>
              <a:t>taken from either a regionally-accredited academic institution or a BCIA-accredited training program. </a:t>
            </a:r>
          </a:p>
          <a:p>
            <a:endParaRPr lang="en-AU" sz="2400" dirty="0"/>
          </a:p>
        </p:txBody>
      </p:sp>
    </p:spTree>
    <p:extLst>
      <p:ext uri="{BB962C8B-B14F-4D97-AF65-F5344CB8AC3E}">
        <p14:creationId xmlns:p14="http://schemas.microsoft.com/office/powerpoint/2010/main" val="3683414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bwMode="auto">
          <a:xfrm>
            <a:off x="990600" y="205740"/>
            <a:ext cx="9060180" cy="129587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9" tIns="45719" rIns="91439" bIns="45719" numCol="1" rtlCol="0" anchor="t" anchorCtr="0" compatLnSpc="1">
            <a:prstTxWarp prst="textNoShape">
              <a:avLst/>
            </a:prstTxWarp>
            <a:noAutofit/>
          </a:bodyPr>
          <a:lstStyle/>
          <a:p>
            <a:pPr eaLnBrk="1" hangingPunct="1"/>
            <a:r>
              <a:rPr lang="en-US" dirty="0"/>
              <a:t>In Closing… </a:t>
            </a:r>
            <a:br>
              <a:rPr lang="en-US" dirty="0"/>
            </a:br>
            <a:endParaRPr lang="en-AU" sz="1980" dirty="0">
              <a:cs typeface="Times New Roman" panose="02020603050405020304" pitchFamily="18" charset="0"/>
            </a:endParaRPr>
          </a:p>
        </p:txBody>
      </p:sp>
      <p:sp>
        <p:nvSpPr>
          <p:cNvPr id="138243" name="Rectangle 3"/>
          <p:cNvSpPr>
            <a:spLocks noGrp="1" noChangeArrowheads="1"/>
          </p:cNvSpPr>
          <p:nvPr>
            <p:ph type="body" idx="1"/>
          </p:nvPr>
        </p:nvSpPr>
        <p:spPr bwMode="auto">
          <a:xfrm>
            <a:off x="670560" y="1701800"/>
            <a:ext cx="10045566" cy="441024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9" tIns="45719" rIns="91439" bIns="45719" numCol="1" rtlCol="0" anchor="t" anchorCtr="0" compatLnSpc="1">
            <a:prstTxWarp prst="textNoShape">
              <a:avLst/>
            </a:prstTxWarp>
            <a:normAutofit/>
          </a:bodyPr>
          <a:lstStyle/>
          <a:p>
            <a:pPr>
              <a:lnSpc>
                <a:spcPct val="90000"/>
              </a:lnSpc>
            </a:pPr>
            <a:r>
              <a:rPr lang="en-AU" sz="2400" dirty="0">
                <a:cs typeface="Times New Roman" panose="02020603050405020304" pitchFamily="18" charset="0"/>
              </a:rPr>
              <a:t>EEG </a:t>
            </a:r>
            <a:r>
              <a:rPr lang="en-AU" sz="2400" dirty="0" err="1">
                <a:cs typeface="Times New Roman" panose="02020603050405020304" pitchFamily="18" charset="0"/>
              </a:rPr>
              <a:t>Neurofeedback</a:t>
            </a:r>
            <a:r>
              <a:rPr lang="en-AU" sz="2400" dirty="0">
                <a:cs typeface="Times New Roman" panose="02020603050405020304" pitchFamily="18" charset="0"/>
              </a:rPr>
              <a:t> may have a short history and limited research-base however “unlike other biological treatment modalities, </a:t>
            </a:r>
            <a:r>
              <a:rPr lang="en-AU" sz="2400" dirty="0" err="1">
                <a:cs typeface="Times New Roman" panose="02020603050405020304" pitchFamily="18" charset="0"/>
              </a:rPr>
              <a:t>neurofeedback</a:t>
            </a:r>
            <a:r>
              <a:rPr lang="en-AU" sz="2400" dirty="0">
                <a:cs typeface="Times New Roman" panose="02020603050405020304" pitchFamily="18" charset="0"/>
              </a:rPr>
              <a:t> is steeped in the history and ethos of psychology…and shows promise as a therapeutic option” (</a:t>
            </a:r>
            <a:r>
              <a:rPr lang="en-AU" sz="2400" dirty="0" err="1">
                <a:cs typeface="Times New Roman" panose="02020603050405020304" pitchFamily="18" charset="0"/>
              </a:rPr>
              <a:t>Masterpasqua</a:t>
            </a:r>
            <a:r>
              <a:rPr lang="en-AU" sz="2400" dirty="0">
                <a:cs typeface="Times New Roman" panose="02020603050405020304" pitchFamily="18" charset="0"/>
              </a:rPr>
              <a:t> et al, 2003)</a:t>
            </a:r>
            <a:r>
              <a:rPr lang="en-US" sz="2400" dirty="0">
                <a:cs typeface="Times New Roman" panose="02020603050405020304" pitchFamily="18" charset="0"/>
              </a:rPr>
              <a:t>. </a:t>
            </a:r>
          </a:p>
          <a:p>
            <a:pPr>
              <a:lnSpc>
                <a:spcPct val="90000"/>
              </a:lnSpc>
            </a:pPr>
            <a:endParaRPr lang="en-US" sz="2400" dirty="0">
              <a:cs typeface="Times New Roman" panose="02020603050405020304" pitchFamily="18" charset="0"/>
            </a:endParaRPr>
          </a:p>
          <a:p>
            <a:pPr eaLnBrk="1" hangingPunct="1">
              <a:lnSpc>
                <a:spcPct val="90000"/>
              </a:lnSpc>
            </a:pPr>
            <a:r>
              <a:rPr lang="en-US" sz="2400" dirty="0">
                <a:cs typeface="Times New Roman" panose="02020603050405020304" pitchFamily="18" charset="0"/>
              </a:rPr>
              <a:t>While efficacy for other disorders is yet to be strongly demonstrated in the literature, the APA has endorsed NFB as a treatment option for ADHD for suitably qualified practitioners. </a:t>
            </a:r>
          </a:p>
          <a:p>
            <a:pPr marL="0" indent="0" eaLnBrk="1" hangingPunct="1">
              <a:lnSpc>
                <a:spcPct val="90000"/>
              </a:lnSpc>
              <a:buNone/>
            </a:pPr>
            <a:endParaRPr lang="en-US" sz="2400" dirty="0">
              <a:cs typeface="Times New Roman" panose="02020603050405020304" pitchFamily="18" charset="0"/>
            </a:endParaRPr>
          </a:p>
        </p:txBody>
      </p:sp>
    </p:spTree>
    <p:extLst>
      <p:ext uri="{BB962C8B-B14F-4D97-AF65-F5344CB8AC3E}">
        <p14:creationId xmlns:p14="http://schemas.microsoft.com/office/powerpoint/2010/main" val="1807163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bwMode="auto">
          <a:xfrm>
            <a:off x="642548" y="87736"/>
            <a:ext cx="9419968" cy="117265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2296" tIns="41148" rIns="82296" bIns="41148" numCol="1" rtlCol="0" anchor="t" anchorCtr="0" compatLnSpc="1">
            <a:prstTxWarp prst="textNoShape">
              <a:avLst/>
            </a:prstTxWarp>
            <a:noAutofit/>
          </a:bodyPr>
          <a:lstStyle/>
          <a:p>
            <a:r>
              <a:rPr lang="en-AU" sz="4320" dirty="0"/>
              <a:t>Multi-Modal/</a:t>
            </a:r>
            <a:r>
              <a:rPr lang="en-AU" sz="4320" dirty="0" err="1"/>
              <a:t>BioPsychSocial</a:t>
            </a:r>
            <a:endParaRPr lang="en-AU" sz="4320" dirty="0"/>
          </a:p>
        </p:txBody>
      </p:sp>
      <p:sp>
        <p:nvSpPr>
          <p:cNvPr id="56323" name="Content Placeholder 2"/>
          <p:cNvSpPr>
            <a:spLocks noGrp="1"/>
          </p:cNvSpPr>
          <p:nvPr>
            <p:ph idx="1"/>
          </p:nvPr>
        </p:nvSpPr>
        <p:spPr bwMode="auto">
          <a:xfrm>
            <a:off x="790832" y="1112108"/>
            <a:ext cx="11071654" cy="540299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2296" tIns="41148" rIns="82296" bIns="41148" numCol="1" rtlCol="0" anchor="t" anchorCtr="0" compatLnSpc="1">
            <a:prstTxWarp prst="textNoShape">
              <a:avLst/>
            </a:prstTxWarp>
            <a:noAutofit/>
          </a:bodyPr>
          <a:lstStyle/>
          <a:p>
            <a:pPr>
              <a:spcBef>
                <a:spcPts val="540"/>
              </a:spcBef>
              <a:buNone/>
            </a:pPr>
            <a:r>
              <a:rPr lang="en-AU" sz="2400" i="1" dirty="0"/>
              <a:t>1. Biological  - treating the brain</a:t>
            </a:r>
            <a:endParaRPr lang="en-AU" sz="2400" dirty="0"/>
          </a:p>
          <a:p>
            <a:pPr lvl="1">
              <a:spcBef>
                <a:spcPts val="540"/>
              </a:spcBef>
            </a:pPr>
            <a:r>
              <a:rPr lang="en-AU" sz="2400" dirty="0"/>
              <a:t>clinical investigation (Paediatrician/Psychiatrist)</a:t>
            </a:r>
          </a:p>
          <a:p>
            <a:pPr lvl="1">
              <a:spcBef>
                <a:spcPts val="540"/>
              </a:spcBef>
            </a:pPr>
            <a:r>
              <a:rPr lang="en-AU" sz="2400" dirty="0"/>
              <a:t>treat symptoms (typically a medication trial)</a:t>
            </a:r>
          </a:p>
          <a:p>
            <a:pPr>
              <a:spcBef>
                <a:spcPts val="540"/>
              </a:spcBef>
              <a:buNone/>
            </a:pPr>
            <a:r>
              <a:rPr lang="en-AU" sz="2400" i="1" dirty="0"/>
              <a:t>2. Psychological  - treating the mind									where</a:t>
            </a:r>
            <a:endParaRPr lang="en-AU" sz="2400" dirty="0"/>
          </a:p>
          <a:p>
            <a:pPr lvl="1">
              <a:spcBef>
                <a:spcPts val="540"/>
              </a:spcBef>
            </a:pPr>
            <a:r>
              <a:rPr lang="en-AU" sz="2400" dirty="0"/>
              <a:t>Develop therapeutic alliance								</a:t>
            </a:r>
            <a:r>
              <a:rPr lang="en-AU" sz="2400" i="1" dirty="0"/>
              <a:t>biofeedback</a:t>
            </a:r>
          </a:p>
          <a:p>
            <a:pPr lvl="1">
              <a:spcBef>
                <a:spcPts val="540"/>
              </a:spcBef>
            </a:pPr>
            <a:r>
              <a:rPr lang="en-AU" sz="2400" dirty="0"/>
              <a:t>promote treatment compliance								</a:t>
            </a:r>
            <a:r>
              <a:rPr lang="en-AU" sz="2400" i="1" dirty="0"/>
              <a:t>fits the model</a:t>
            </a:r>
          </a:p>
          <a:p>
            <a:pPr lvl="1">
              <a:spcBef>
                <a:spcPts val="540"/>
              </a:spcBef>
            </a:pPr>
            <a:r>
              <a:rPr lang="en-AU" sz="2400" dirty="0"/>
              <a:t>employ psychoeducation </a:t>
            </a:r>
          </a:p>
          <a:p>
            <a:pPr lvl="1">
              <a:spcBef>
                <a:spcPts val="540"/>
              </a:spcBef>
            </a:pPr>
            <a:r>
              <a:rPr lang="en-AU" sz="2400" dirty="0"/>
              <a:t>minimise distress of symptoms and treatment. </a:t>
            </a:r>
          </a:p>
          <a:p>
            <a:pPr>
              <a:spcBef>
                <a:spcPts val="540"/>
              </a:spcBef>
              <a:buNone/>
            </a:pPr>
            <a:r>
              <a:rPr lang="en-AU" sz="2400" i="1" dirty="0"/>
              <a:t>3. Social  - facilitating function</a:t>
            </a:r>
            <a:endParaRPr lang="en-AU" sz="2400" dirty="0"/>
          </a:p>
          <a:p>
            <a:pPr lvl="1">
              <a:spcBef>
                <a:spcPts val="540"/>
              </a:spcBef>
            </a:pPr>
            <a:r>
              <a:rPr lang="en-AU" sz="2400" dirty="0"/>
              <a:t>family involvement</a:t>
            </a:r>
          </a:p>
          <a:p>
            <a:pPr lvl="1">
              <a:spcBef>
                <a:spcPts val="540"/>
              </a:spcBef>
            </a:pPr>
            <a:r>
              <a:rPr lang="en-AU" sz="2400" dirty="0"/>
              <a:t>peer relationships – personal and professional</a:t>
            </a:r>
          </a:p>
          <a:p>
            <a:pPr lvl="1">
              <a:spcBef>
                <a:spcPts val="540"/>
              </a:spcBef>
            </a:pPr>
            <a:r>
              <a:rPr lang="en-AU" sz="2400" dirty="0"/>
              <a:t>functional occupation, employment &amp; education</a:t>
            </a:r>
          </a:p>
          <a:p>
            <a:pPr>
              <a:spcBef>
                <a:spcPts val="540"/>
              </a:spcBef>
              <a:buNone/>
            </a:pPr>
            <a:endParaRPr lang="en-AU" sz="2400" dirty="0"/>
          </a:p>
        </p:txBody>
      </p:sp>
      <p:sp>
        <p:nvSpPr>
          <p:cNvPr id="2" name="Right Brace 1"/>
          <p:cNvSpPr/>
          <p:nvPr/>
        </p:nvSpPr>
        <p:spPr>
          <a:xfrm>
            <a:off x="8487572" y="1260392"/>
            <a:ext cx="864973" cy="3237467"/>
          </a:xfrm>
          <a:prstGeom prst="rightBrace">
            <a:avLst>
              <a:gd name="adj1" fmla="val 8333"/>
              <a:gd name="adj2" fmla="val 5534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solidFill>
                <a:sysClr val="windowText" lastClr="000000"/>
              </a:solidFill>
            </a:endParaRPr>
          </a:p>
        </p:txBody>
      </p:sp>
    </p:spTree>
    <p:extLst>
      <p:ext uri="{BB962C8B-B14F-4D97-AF65-F5344CB8AC3E}">
        <p14:creationId xmlns:p14="http://schemas.microsoft.com/office/powerpoint/2010/main" val="3624118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9" tIns="45719" rIns="91439" bIns="45719" numCol="1" rtlCol="0" anchor="t" anchorCtr="0" compatLnSpc="1">
            <a:prstTxWarp prst="textNoShape">
              <a:avLst/>
            </a:prstTxWarp>
            <a:noAutofit/>
          </a:bodyPr>
          <a:lstStyle/>
          <a:p>
            <a:r>
              <a:rPr lang="en-AU"/>
              <a:t>Useful links &amp; resources:</a:t>
            </a:r>
          </a:p>
        </p:txBody>
      </p:sp>
      <p:sp>
        <p:nvSpPr>
          <p:cNvPr id="136195" name="Content Placeholder 2"/>
          <p:cNvSpPr>
            <a:spLocks noGrp="1"/>
          </p:cNvSpPr>
          <p:nvPr>
            <p:ph idx="1"/>
          </p:nvPr>
        </p:nvSpPr>
        <p:spPr bwMode="auto">
          <a:xfrm>
            <a:off x="646111" y="1412240"/>
            <a:ext cx="9839009" cy="54178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9" tIns="45719" rIns="91439" bIns="45719" numCol="1" rtlCol="0" anchor="t" anchorCtr="0" compatLnSpc="1">
            <a:prstTxWarp prst="textNoShape">
              <a:avLst/>
            </a:prstTxWarp>
            <a:normAutofit/>
          </a:bodyPr>
          <a:lstStyle/>
          <a:p>
            <a:r>
              <a:rPr lang="en-AU" sz="2800" dirty="0">
                <a:hlinkClick r:id="rId2" action="ppaction://hlinkfile"/>
              </a:rPr>
              <a:t>Getting started in Neurofeedback</a:t>
            </a:r>
            <a:endParaRPr lang="en-AU" sz="2800" dirty="0"/>
          </a:p>
          <a:p>
            <a:r>
              <a:rPr lang="en-AU" sz="2800" dirty="0">
                <a:hlinkClick r:id="rId3"/>
              </a:rPr>
              <a:t>www.appliedneuroscience.org.au</a:t>
            </a:r>
            <a:endParaRPr lang="en-AU" sz="2800" dirty="0"/>
          </a:p>
          <a:p>
            <a:r>
              <a:rPr lang="en-AU" sz="2800" dirty="0">
                <a:hlinkClick r:id="rId4"/>
              </a:rPr>
              <a:t>www.eegspectrum.com</a:t>
            </a:r>
            <a:r>
              <a:rPr lang="en-AU" sz="2800" dirty="0"/>
              <a:t> </a:t>
            </a:r>
          </a:p>
          <a:p>
            <a:r>
              <a:rPr lang="en-AU" sz="2800" dirty="0">
                <a:hlinkClick r:id="rId5"/>
              </a:rPr>
              <a:t>www.isnr.org</a:t>
            </a:r>
            <a:endParaRPr lang="en-AU" sz="2800" dirty="0"/>
          </a:p>
          <a:p>
            <a:r>
              <a:rPr lang="en-AU" sz="2800" dirty="0">
                <a:hlinkClick r:id="rId6"/>
              </a:rPr>
              <a:t>www.aapb.org</a:t>
            </a:r>
            <a:endParaRPr lang="en-AU" sz="2800" dirty="0"/>
          </a:p>
          <a:p>
            <a:r>
              <a:rPr lang="en-AU" sz="2800" dirty="0">
                <a:hlinkClick r:id="rId7"/>
              </a:rPr>
              <a:t>www.bfe.org</a:t>
            </a:r>
            <a:endParaRPr lang="en-AU" sz="2800" dirty="0"/>
          </a:p>
          <a:p>
            <a:r>
              <a:rPr lang="en-AU" sz="2800" dirty="0">
                <a:hlinkClick r:id="rId8"/>
              </a:rPr>
              <a:t>www.bcia.org</a:t>
            </a:r>
            <a:endParaRPr lang="en-AU" sz="2800" dirty="0"/>
          </a:p>
          <a:p>
            <a:r>
              <a:rPr lang="en-US" sz="2800" dirty="0">
                <a:hlinkClick r:id="rId9"/>
              </a:rPr>
              <a:t>www.neurofeedbackfoundation.org</a:t>
            </a:r>
            <a:r>
              <a:rPr lang="en-US" sz="2800" dirty="0"/>
              <a:t> </a:t>
            </a:r>
            <a:endParaRPr lang="en-AU" sz="2800" dirty="0"/>
          </a:p>
          <a:p>
            <a:endParaRPr lang="en-AU" dirty="0"/>
          </a:p>
        </p:txBody>
      </p:sp>
    </p:spTree>
    <p:extLst>
      <p:ext uri="{BB962C8B-B14F-4D97-AF65-F5344CB8AC3E}">
        <p14:creationId xmlns:p14="http://schemas.microsoft.com/office/powerpoint/2010/main" val="588858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203087"/>
          </a:xfrm>
        </p:spPr>
        <p:txBody>
          <a:bodyPr/>
          <a:lstStyle/>
          <a:p>
            <a:r>
              <a:rPr lang="en-AU" dirty="0"/>
              <a:t>Physical symptoms of acute stress:</a:t>
            </a:r>
          </a:p>
        </p:txBody>
      </p:sp>
      <p:sp>
        <p:nvSpPr>
          <p:cNvPr id="3" name="Content Placeholder 2"/>
          <p:cNvSpPr>
            <a:spLocks noGrp="1"/>
          </p:cNvSpPr>
          <p:nvPr>
            <p:ph idx="1"/>
          </p:nvPr>
        </p:nvSpPr>
        <p:spPr/>
        <p:txBody>
          <a:bodyPr>
            <a:noAutofit/>
          </a:bodyPr>
          <a:lstStyle/>
          <a:p>
            <a:r>
              <a:rPr lang="en-AU" sz="2400" dirty="0"/>
              <a:t>accelerated heart rate</a:t>
            </a:r>
            <a:r>
              <a:rPr lang="en-US" sz="2400" dirty="0"/>
              <a:t> &amp; palpitations</a:t>
            </a:r>
            <a:endParaRPr lang="en-AU" sz="2400" dirty="0"/>
          </a:p>
          <a:p>
            <a:pPr lvl="0"/>
            <a:r>
              <a:rPr lang="en-AU" sz="2400" dirty="0"/>
              <a:t>muscle tension </a:t>
            </a:r>
          </a:p>
          <a:p>
            <a:pPr lvl="0"/>
            <a:r>
              <a:rPr lang="en-AU" sz="2400" dirty="0"/>
              <a:t>rapid breathing</a:t>
            </a:r>
          </a:p>
          <a:p>
            <a:pPr lvl="0"/>
            <a:r>
              <a:rPr lang="en-AU" sz="2400" dirty="0"/>
              <a:t>perspiration </a:t>
            </a:r>
          </a:p>
          <a:p>
            <a:pPr lvl="0"/>
            <a:r>
              <a:rPr lang="en-AU" sz="2400" dirty="0"/>
              <a:t>headaches, light-headedness or dizziness</a:t>
            </a:r>
          </a:p>
          <a:p>
            <a:pPr lvl="0"/>
            <a:r>
              <a:rPr lang="en-AU" sz="2400" dirty="0"/>
              <a:t>abdominal and digestive complaints</a:t>
            </a:r>
          </a:p>
          <a:p>
            <a:pPr lvl="0"/>
            <a:r>
              <a:rPr lang="en-AU" sz="2400" dirty="0"/>
              <a:t>fatigue &amp; sleep disturbance</a:t>
            </a:r>
          </a:p>
        </p:txBody>
      </p:sp>
    </p:spTree>
    <p:extLst>
      <p:ext uri="{BB962C8B-B14F-4D97-AF65-F5344CB8AC3E}">
        <p14:creationId xmlns:p14="http://schemas.microsoft.com/office/powerpoint/2010/main" val="567096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05827"/>
            <a:ext cx="9404723" cy="1703018"/>
          </a:xfrm>
        </p:spPr>
        <p:txBody>
          <a:bodyPr/>
          <a:lstStyle/>
          <a:p>
            <a:r>
              <a:rPr lang="en-AU" dirty="0"/>
              <a:t>CBT potential to influence </a:t>
            </a:r>
            <a:br>
              <a:rPr lang="en-AU" dirty="0"/>
            </a:br>
            <a:r>
              <a:rPr lang="en-AU" dirty="0"/>
              <a:t>Brain Events</a:t>
            </a:r>
            <a:br>
              <a:rPr lang="en-AU" dirty="0"/>
            </a:br>
            <a:r>
              <a:rPr lang="en-AU" sz="1600" i="1" dirty="0">
                <a:latin typeface="Arial" panose="020B0604020202020204" pitchFamily="34" charset="0"/>
                <a:cs typeface="Arial" panose="020B0604020202020204" pitchFamily="34" charset="0"/>
              </a:rPr>
              <a:t>adapted from </a:t>
            </a:r>
            <a:r>
              <a:rPr lang="en-AU" sz="1600" i="1" dirty="0" err="1">
                <a:latin typeface="Arial" panose="020B0604020202020204" pitchFamily="34" charset="0"/>
                <a:cs typeface="Arial" panose="020B0604020202020204" pitchFamily="34" charset="0"/>
              </a:rPr>
              <a:t>Collura</a:t>
            </a:r>
            <a:r>
              <a:rPr lang="en-AU" sz="1600" i="1" dirty="0">
                <a:latin typeface="Arial" panose="020B0604020202020204" pitchFamily="34" charset="0"/>
                <a:cs typeface="Arial" panose="020B0604020202020204" pitchFamily="34" charset="0"/>
              </a:rPr>
              <a:t>, 2014</a:t>
            </a:r>
          </a:p>
        </p:txBody>
      </p:sp>
      <p:grpSp>
        <p:nvGrpSpPr>
          <p:cNvPr id="6" name="Group 5"/>
          <p:cNvGrpSpPr/>
          <p:nvPr/>
        </p:nvGrpSpPr>
        <p:grpSpPr>
          <a:xfrm>
            <a:off x="1101971" y="2532185"/>
            <a:ext cx="3965149" cy="3048000"/>
            <a:chOff x="1383323" y="2438401"/>
            <a:chExt cx="3965149" cy="3048000"/>
          </a:xfrm>
        </p:grpSpPr>
        <p:sp>
          <p:nvSpPr>
            <p:cNvPr id="4" name="Cloud 3"/>
            <p:cNvSpPr/>
            <p:nvPr/>
          </p:nvSpPr>
          <p:spPr>
            <a:xfrm>
              <a:off x="1383323" y="2438401"/>
              <a:ext cx="3965149" cy="3048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2227385" y="3423138"/>
              <a:ext cx="2461846" cy="1077218"/>
            </a:xfrm>
            <a:prstGeom prst="rect">
              <a:avLst/>
            </a:prstGeom>
            <a:noFill/>
            <a:ln>
              <a:noFill/>
            </a:ln>
          </p:spPr>
          <p:txBody>
            <a:bodyPr wrap="square" rtlCol="0">
              <a:spAutoFit/>
            </a:bodyPr>
            <a:lstStyle/>
            <a:p>
              <a:r>
                <a:rPr lang="en-AU" sz="3200" dirty="0"/>
                <a:t>Brain Events</a:t>
              </a:r>
            </a:p>
          </p:txBody>
        </p:sp>
      </p:grpSp>
      <p:grpSp>
        <p:nvGrpSpPr>
          <p:cNvPr id="42" name="Group 41"/>
          <p:cNvGrpSpPr/>
          <p:nvPr/>
        </p:nvGrpSpPr>
        <p:grpSpPr>
          <a:xfrm>
            <a:off x="4149969" y="2836984"/>
            <a:ext cx="6893169" cy="2854627"/>
            <a:chOff x="4149969" y="2766646"/>
            <a:chExt cx="6893169" cy="2854627"/>
          </a:xfrm>
        </p:grpSpPr>
        <p:cxnSp>
          <p:nvCxnSpPr>
            <p:cNvPr id="8" name="Straight Arrow Connector 7"/>
            <p:cNvCxnSpPr/>
            <p:nvPr/>
          </p:nvCxnSpPr>
          <p:spPr>
            <a:xfrm>
              <a:off x="4947138" y="3047999"/>
              <a:ext cx="2625970" cy="0"/>
            </a:xfrm>
            <a:prstGeom prst="straightConnector1">
              <a:avLst/>
            </a:prstGeom>
            <a:ln w="41275" cap="sq">
              <a:tailEnd type="triangle"/>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7807569" y="2766646"/>
              <a:ext cx="3235569" cy="523220"/>
            </a:xfrm>
            <a:prstGeom prst="rect">
              <a:avLst/>
            </a:prstGeom>
            <a:noFill/>
          </p:spPr>
          <p:txBody>
            <a:bodyPr wrap="square" rtlCol="0">
              <a:spAutoFit/>
            </a:bodyPr>
            <a:lstStyle/>
            <a:p>
              <a:r>
                <a:rPr lang="en-AU" sz="2800" dirty="0"/>
                <a:t>Behaviours</a:t>
              </a:r>
            </a:p>
          </p:txBody>
        </p:sp>
        <p:cxnSp>
          <p:nvCxnSpPr>
            <p:cNvPr id="16" name="Straight Connector 15"/>
            <p:cNvCxnSpPr/>
            <p:nvPr/>
          </p:nvCxnSpPr>
          <p:spPr>
            <a:xfrm>
              <a:off x="10027388" y="3047999"/>
              <a:ext cx="8047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832123" y="3047999"/>
              <a:ext cx="23446" cy="2203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149969" y="5251941"/>
              <a:ext cx="668215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0" name="TextBox 29"/>
            <p:cNvSpPr txBox="1"/>
            <p:nvPr/>
          </p:nvSpPr>
          <p:spPr>
            <a:xfrm>
              <a:off x="4947138" y="5251941"/>
              <a:ext cx="4642339" cy="369332"/>
            </a:xfrm>
            <a:prstGeom prst="rect">
              <a:avLst/>
            </a:prstGeom>
            <a:noFill/>
          </p:spPr>
          <p:txBody>
            <a:bodyPr wrap="square" rtlCol="0">
              <a:spAutoFit/>
            </a:bodyPr>
            <a:lstStyle/>
            <a:p>
              <a:r>
                <a:rPr lang="en-AU" dirty="0"/>
                <a:t>Behavioural perceptions</a:t>
              </a:r>
            </a:p>
          </p:txBody>
        </p:sp>
      </p:grpSp>
      <p:grpSp>
        <p:nvGrpSpPr>
          <p:cNvPr id="41" name="Group 40"/>
          <p:cNvGrpSpPr/>
          <p:nvPr/>
        </p:nvGrpSpPr>
        <p:grpSpPr>
          <a:xfrm>
            <a:off x="4853353" y="3903782"/>
            <a:ext cx="6201509" cy="1166508"/>
            <a:chOff x="4853353" y="3903782"/>
            <a:chExt cx="6201509" cy="1166508"/>
          </a:xfrm>
        </p:grpSpPr>
        <p:cxnSp>
          <p:nvCxnSpPr>
            <p:cNvPr id="11" name="Straight Arrow Connector 10"/>
            <p:cNvCxnSpPr/>
            <p:nvPr/>
          </p:nvCxnSpPr>
          <p:spPr>
            <a:xfrm>
              <a:off x="4947138" y="4180819"/>
              <a:ext cx="2625970" cy="0"/>
            </a:xfrm>
            <a:prstGeom prst="straightConnector1">
              <a:avLst/>
            </a:prstGeom>
            <a:ln w="41275" cap="sq">
              <a:tailEnd type="triangle"/>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7819293" y="3903782"/>
              <a:ext cx="3235569" cy="523220"/>
            </a:xfrm>
            <a:prstGeom prst="rect">
              <a:avLst/>
            </a:prstGeom>
            <a:noFill/>
          </p:spPr>
          <p:txBody>
            <a:bodyPr wrap="square" rtlCol="0">
              <a:spAutoFit/>
            </a:bodyPr>
            <a:lstStyle/>
            <a:p>
              <a:r>
                <a:rPr lang="en-AU" sz="2800" dirty="0"/>
                <a:t>Cognitions</a:t>
              </a:r>
            </a:p>
          </p:txBody>
        </p:sp>
        <p:grpSp>
          <p:nvGrpSpPr>
            <p:cNvPr id="40" name="Group 39"/>
            <p:cNvGrpSpPr/>
            <p:nvPr/>
          </p:nvGrpSpPr>
          <p:grpSpPr>
            <a:xfrm>
              <a:off x="4853353" y="4229100"/>
              <a:ext cx="5990493" cy="841190"/>
              <a:chOff x="4853353" y="4229100"/>
              <a:chExt cx="5990493" cy="841190"/>
            </a:xfrm>
          </p:grpSpPr>
          <p:grpSp>
            <p:nvGrpSpPr>
              <p:cNvPr id="38" name="Group 37"/>
              <p:cNvGrpSpPr/>
              <p:nvPr/>
            </p:nvGrpSpPr>
            <p:grpSpPr>
              <a:xfrm>
                <a:off x="4853353" y="4229100"/>
                <a:ext cx="5197481" cy="518749"/>
                <a:chOff x="4853353" y="4229100"/>
                <a:chExt cx="5197481" cy="518749"/>
              </a:xfrm>
            </p:grpSpPr>
            <p:cxnSp>
              <p:nvCxnSpPr>
                <p:cNvPr id="31" name="Straight Arrow Connector 30"/>
                <p:cNvCxnSpPr/>
                <p:nvPr/>
              </p:nvCxnSpPr>
              <p:spPr>
                <a:xfrm flipH="1">
                  <a:off x="4853353" y="4712677"/>
                  <a:ext cx="5174035" cy="3517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4" name="Straight Connector 33"/>
                <p:cNvCxnSpPr/>
                <p:nvPr/>
              </p:nvCxnSpPr>
              <p:spPr>
                <a:xfrm flipH="1" flipV="1">
                  <a:off x="10027388" y="4233571"/>
                  <a:ext cx="23446" cy="463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9800492" y="4229100"/>
                  <a:ext cx="226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6201507" y="4700958"/>
                <a:ext cx="4642339" cy="369332"/>
              </a:xfrm>
              <a:prstGeom prst="rect">
                <a:avLst/>
              </a:prstGeom>
              <a:noFill/>
            </p:spPr>
            <p:txBody>
              <a:bodyPr wrap="square" rtlCol="0">
                <a:spAutoFit/>
              </a:bodyPr>
              <a:lstStyle/>
              <a:p>
                <a:r>
                  <a:rPr lang="en-AU" dirty="0"/>
                  <a:t>Cognitive perceptions</a:t>
                </a:r>
              </a:p>
            </p:txBody>
          </p:sp>
        </p:grpSp>
      </p:grpSp>
      <p:sp>
        <p:nvSpPr>
          <p:cNvPr id="43" name="TextBox 42"/>
          <p:cNvSpPr txBox="1"/>
          <p:nvPr/>
        </p:nvSpPr>
        <p:spPr>
          <a:xfrm>
            <a:off x="5348472" y="2743200"/>
            <a:ext cx="2224634" cy="400110"/>
          </a:xfrm>
          <a:prstGeom prst="rect">
            <a:avLst/>
          </a:prstGeom>
          <a:noFill/>
        </p:spPr>
        <p:txBody>
          <a:bodyPr wrap="square" rtlCol="0">
            <a:spAutoFit/>
          </a:bodyPr>
          <a:lstStyle/>
          <a:p>
            <a:r>
              <a:rPr lang="en-AU" sz="2000" dirty="0">
                <a:solidFill>
                  <a:srgbClr val="FFC000"/>
                </a:solidFill>
              </a:rPr>
              <a:t>Externalized</a:t>
            </a:r>
          </a:p>
        </p:txBody>
      </p:sp>
      <p:sp>
        <p:nvSpPr>
          <p:cNvPr id="44" name="TextBox 43"/>
          <p:cNvSpPr txBox="1"/>
          <p:nvPr/>
        </p:nvSpPr>
        <p:spPr>
          <a:xfrm>
            <a:off x="5450196" y="3714836"/>
            <a:ext cx="2224634" cy="400110"/>
          </a:xfrm>
          <a:prstGeom prst="rect">
            <a:avLst/>
          </a:prstGeom>
          <a:noFill/>
        </p:spPr>
        <p:txBody>
          <a:bodyPr wrap="square" rtlCol="0">
            <a:spAutoFit/>
          </a:bodyPr>
          <a:lstStyle/>
          <a:p>
            <a:r>
              <a:rPr lang="en-AU" sz="2000" dirty="0">
                <a:solidFill>
                  <a:srgbClr val="FFC000"/>
                </a:solidFill>
              </a:rPr>
              <a:t>Internalized</a:t>
            </a:r>
          </a:p>
        </p:txBody>
      </p:sp>
    </p:spTree>
    <p:extLst>
      <p:ext uri="{BB962C8B-B14F-4D97-AF65-F5344CB8AC3E}">
        <p14:creationId xmlns:p14="http://schemas.microsoft.com/office/powerpoint/2010/main" val="1748476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79520"/>
          </a:xfrm>
        </p:spPr>
        <p:txBody>
          <a:bodyPr/>
          <a:lstStyle/>
          <a:p>
            <a:r>
              <a:rPr lang="en-AU" dirty="0"/>
              <a:t>Biopsychological Limitations of CBT</a:t>
            </a:r>
          </a:p>
        </p:txBody>
      </p:sp>
      <p:sp>
        <p:nvSpPr>
          <p:cNvPr id="3" name="Content Placeholder 2"/>
          <p:cNvSpPr>
            <a:spLocks noGrp="1"/>
          </p:cNvSpPr>
          <p:nvPr>
            <p:ph idx="1"/>
          </p:nvPr>
        </p:nvSpPr>
        <p:spPr>
          <a:xfrm>
            <a:off x="646111" y="1767840"/>
            <a:ext cx="10499684" cy="4509392"/>
          </a:xfrm>
        </p:spPr>
        <p:txBody>
          <a:bodyPr>
            <a:noAutofit/>
          </a:bodyPr>
          <a:lstStyle/>
          <a:p>
            <a:pPr lvl="0"/>
            <a:r>
              <a:rPr lang="en-AU" sz="2400" dirty="0"/>
              <a:t>level of consciousness/arousal – compromising attention,  tracking, and activity rate;</a:t>
            </a:r>
          </a:p>
          <a:p>
            <a:pPr lvl="0"/>
            <a:r>
              <a:rPr lang="en-AU" sz="2400" dirty="0"/>
              <a:t>executive functioning - initiative, goal formulation, planning, carrying out strategies, </a:t>
            </a:r>
            <a:r>
              <a:rPr lang="en-AU" sz="2400" dirty="0" err="1"/>
              <a:t>etc</a:t>
            </a:r>
            <a:r>
              <a:rPr lang="en-AU" sz="2400" dirty="0"/>
              <a:t>; </a:t>
            </a:r>
          </a:p>
          <a:p>
            <a:pPr lvl="0"/>
            <a:r>
              <a:rPr lang="en-AU" sz="2400" dirty="0"/>
              <a:t>emotional states - anxiety impairs receptive language &amp; memory function; depression dampens cognitive function; </a:t>
            </a:r>
          </a:p>
          <a:p>
            <a:pPr lvl="0"/>
            <a:r>
              <a:rPr lang="en-AU" sz="2400" dirty="0"/>
              <a:t>pain and sleep deprivation can affect cognitive function;</a:t>
            </a:r>
          </a:p>
          <a:p>
            <a:pPr lvl="0"/>
            <a:r>
              <a:rPr lang="en-AU" sz="2400" dirty="0"/>
              <a:t>medication for pain, sleep, anxiety, and some psychiatric conditions, have a sedating effect on body and mind.</a:t>
            </a:r>
          </a:p>
        </p:txBody>
      </p:sp>
    </p:spTree>
    <p:extLst>
      <p:ext uri="{BB962C8B-B14F-4D97-AF65-F5344CB8AC3E}">
        <p14:creationId xmlns:p14="http://schemas.microsoft.com/office/powerpoint/2010/main" val="3467794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8071434" cy="1517483"/>
          </a:xfrm>
        </p:spPr>
        <p:txBody>
          <a:bodyPr/>
          <a:lstStyle/>
          <a:p>
            <a:r>
              <a:rPr lang="en-AU" dirty="0"/>
              <a:t>Neurological Components of Self-regulation :</a:t>
            </a:r>
            <a:br>
              <a:rPr lang="en-AU" dirty="0"/>
            </a:br>
            <a:endParaRPr lang="en-AU" dirty="0"/>
          </a:p>
        </p:txBody>
      </p:sp>
      <p:sp>
        <p:nvSpPr>
          <p:cNvPr id="3" name="Content Placeholder 2"/>
          <p:cNvSpPr>
            <a:spLocks noGrp="1"/>
          </p:cNvSpPr>
          <p:nvPr>
            <p:ph idx="1"/>
          </p:nvPr>
        </p:nvSpPr>
        <p:spPr>
          <a:xfrm>
            <a:off x="1097280" y="1804086"/>
            <a:ext cx="10058400" cy="4473146"/>
          </a:xfrm>
        </p:spPr>
        <p:txBody>
          <a:bodyPr>
            <a:noAutofit/>
          </a:bodyPr>
          <a:lstStyle/>
          <a:p>
            <a:pPr lvl="0">
              <a:lnSpc>
                <a:spcPct val="100000"/>
              </a:lnSpc>
            </a:pPr>
            <a:r>
              <a:rPr lang="en-AU" dirty="0"/>
              <a:t>Awareness </a:t>
            </a:r>
          </a:p>
          <a:p>
            <a:pPr lvl="1">
              <a:buFont typeface="Arial" panose="020B0604020202020204" pitchFamily="34" charset="0"/>
              <a:buChar char="•"/>
            </a:pPr>
            <a:r>
              <a:rPr lang="en-AU" sz="2000" dirty="0" err="1"/>
              <a:t>neuro</a:t>
            </a:r>
            <a:r>
              <a:rPr lang="en-AU" sz="2000" dirty="0"/>
              <a:t>-sensory stimulation &amp; processing -  parietal, midbrain</a:t>
            </a:r>
          </a:p>
          <a:p>
            <a:pPr lvl="0">
              <a:lnSpc>
                <a:spcPct val="100000"/>
              </a:lnSpc>
            </a:pPr>
            <a:r>
              <a:rPr lang="en-AU" dirty="0"/>
              <a:t>Attention/Engagement  </a:t>
            </a:r>
          </a:p>
          <a:p>
            <a:pPr lvl="1">
              <a:lnSpc>
                <a:spcPct val="100000"/>
              </a:lnSpc>
              <a:buFont typeface="Arial" panose="020B0604020202020204" pitchFamily="34" charset="0"/>
              <a:buChar char="•"/>
            </a:pPr>
            <a:r>
              <a:rPr lang="en-AU" sz="2000" dirty="0"/>
              <a:t>focus or filter,  – prefrontal cortex</a:t>
            </a:r>
          </a:p>
          <a:p>
            <a:pPr lvl="0">
              <a:lnSpc>
                <a:spcPct val="100000"/>
              </a:lnSpc>
            </a:pPr>
            <a:r>
              <a:rPr lang="en-AU" dirty="0"/>
              <a:t>Motivation </a:t>
            </a:r>
          </a:p>
          <a:p>
            <a:pPr lvl="1">
              <a:lnSpc>
                <a:spcPct val="100000"/>
              </a:lnSpc>
              <a:buFont typeface="Arial" panose="020B0604020202020204" pitchFamily="34" charset="0"/>
              <a:buChar char="•"/>
            </a:pPr>
            <a:r>
              <a:rPr lang="en-AU" sz="2000" dirty="0"/>
              <a:t>identity, memory, appraisal – subcortical (limbic), temporal</a:t>
            </a:r>
          </a:p>
          <a:p>
            <a:pPr lvl="0">
              <a:lnSpc>
                <a:spcPct val="100000"/>
              </a:lnSpc>
            </a:pPr>
            <a:r>
              <a:rPr lang="en-AU" dirty="0"/>
              <a:t>Reaction/Response </a:t>
            </a:r>
          </a:p>
          <a:p>
            <a:pPr lvl="1">
              <a:lnSpc>
                <a:spcPct val="100000"/>
              </a:lnSpc>
              <a:buFont typeface="Arial" panose="020B0604020202020204" pitchFamily="34" charset="0"/>
              <a:buChar char="•"/>
            </a:pPr>
            <a:r>
              <a:rPr lang="en-AU" sz="2000" dirty="0"/>
              <a:t>integration of processes into response – basal ganglia, SMR</a:t>
            </a:r>
          </a:p>
          <a:p>
            <a:pPr lvl="0">
              <a:lnSpc>
                <a:spcPct val="100000"/>
              </a:lnSpc>
            </a:pPr>
            <a:r>
              <a:rPr lang="en-AU" dirty="0"/>
              <a:t>Learning</a:t>
            </a:r>
          </a:p>
          <a:p>
            <a:pPr lvl="1">
              <a:lnSpc>
                <a:spcPct val="100000"/>
              </a:lnSpc>
              <a:buFont typeface="Arial" panose="020B0604020202020204" pitchFamily="34" charset="0"/>
              <a:buChar char="•"/>
            </a:pPr>
            <a:r>
              <a:rPr lang="en-AU" sz="2000" dirty="0"/>
              <a:t>neuroplasticity = changing your brain &amp; unlocking potential</a:t>
            </a:r>
          </a:p>
        </p:txBody>
      </p:sp>
    </p:spTree>
    <p:extLst>
      <p:ext uri="{BB962C8B-B14F-4D97-AF65-F5344CB8AC3E}">
        <p14:creationId xmlns:p14="http://schemas.microsoft.com/office/powerpoint/2010/main" val="1709246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557" y="452718"/>
            <a:ext cx="9581277" cy="955952"/>
          </a:xfrm>
        </p:spPr>
        <p:txBody>
          <a:bodyPr/>
          <a:lstStyle/>
          <a:p>
            <a:r>
              <a:rPr lang="en-AU" dirty="0"/>
              <a:t>Biofeedback: Aid to Self-Regulation</a:t>
            </a:r>
          </a:p>
        </p:txBody>
      </p:sp>
      <p:sp>
        <p:nvSpPr>
          <p:cNvPr id="3" name="Content Placeholder 2"/>
          <p:cNvSpPr>
            <a:spLocks noGrp="1"/>
          </p:cNvSpPr>
          <p:nvPr>
            <p:ph idx="1"/>
          </p:nvPr>
        </p:nvSpPr>
        <p:spPr>
          <a:xfrm>
            <a:off x="469557" y="1408670"/>
            <a:ext cx="10626811" cy="5024214"/>
          </a:xfrm>
        </p:spPr>
        <p:txBody>
          <a:bodyPr>
            <a:noAutofit/>
          </a:bodyPr>
          <a:lstStyle/>
          <a:p>
            <a:pPr marL="0" indent="0">
              <a:buNone/>
            </a:pPr>
            <a:r>
              <a:rPr lang="en-AU" dirty="0"/>
              <a:t>While many of our bodily functions are maintained automatically:</a:t>
            </a:r>
          </a:p>
          <a:p>
            <a:pPr lvl="1">
              <a:lnSpc>
                <a:spcPct val="90000"/>
              </a:lnSpc>
              <a:defRPr/>
            </a:pPr>
            <a:r>
              <a:rPr lang="en-US" sz="2000" b="1" dirty="0"/>
              <a:t>Heart Rate</a:t>
            </a:r>
          </a:p>
          <a:p>
            <a:pPr lvl="1">
              <a:lnSpc>
                <a:spcPct val="90000"/>
              </a:lnSpc>
              <a:defRPr/>
            </a:pPr>
            <a:r>
              <a:rPr lang="en-US" sz="2000" b="1" dirty="0"/>
              <a:t>Blood Pressure</a:t>
            </a:r>
          </a:p>
          <a:p>
            <a:pPr lvl="1">
              <a:lnSpc>
                <a:spcPct val="90000"/>
              </a:lnSpc>
              <a:defRPr/>
            </a:pPr>
            <a:r>
              <a:rPr lang="en-US" sz="2000" b="1" dirty="0"/>
              <a:t>Hand temperature</a:t>
            </a:r>
          </a:p>
          <a:p>
            <a:pPr lvl="1">
              <a:lnSpc>
                <a:spcPct val="90000"/>
              </a:lnSpc>
              <a:defRPr/>
            </a:pPr>
            <a:r>
              <a:rPr lang="en-US" sz="2000" b="1" dirty="0"/>
              <a:t>Breathing</a:t>
            </a:r>
          </a:p>
          <a:p>
            <a:pPr lvl="1">
              <a:lnSpc>
                <a:spcPct val="90000"/>
              </a:lnSpc>
              <a:defRPr/>
            </a:pPr>
            <a:r>
              <a:rPr lang="en-US" sz="2000" b="1" dirty="0"/>
              <a:t>EEG (</a:t>
            </a:r>
            <a:r>
              <a:rPr lang="en-US" sz="2000" b="1" dirty="0" err="1"/>
              <a:t>Neurofeedback</a:t>
            </a:r>
            <a:r>
              <a:rPr lang="en-US" sz="2000" b="1" dirty="0"/>
              <a:t>)</a:t>
            </a:r>
          </a:p>
          <a:p>
            <a:pPr marL="0" indent="0">
              <a:buNone/>
            </a:pPr>
            <a:r>
              <a:rPr lang="en-AU" dirty="0"/>
              <a:t>we can learn to control and influence normally involuntary processes. This knowledge has given rise to various biofeedback techniques e.g. HRV, GSR and EEG.   Biofeedback operates on the notion that we can influence the automatic functions of our bodies through the exertion of will and mind.  See Mike Cohen’s YouTube presentation (2013) at  </a:t>
            </a:r>
          </a:p>
          <a:p>
            <a:pPr marL="0" indent="0">
              <a:buNone/>
            </a:pPr>
            <a:r>
              <a:rPr lang="en-AU" u="sng" dirty="0">
                <a:hlinkClick r:id="rId3"/>
              </a:rPr>
              <a:t>http://www.youtube.com/watch?v=4Sin4QR4cwo</a:t>
            </a:r>
            <a:r>
              <a:rPr lang="en-AU" dirty="0"/>
              <a:t>. </a:t>
            </a:r>
          </a:p>
        </p:txBody>
      </p:sp>
    </p:spTree>
    <p:extLst>
      <p:ext uri="{BB962C8B-B14F-4D97-AF65-F5344CB8AC3E}">
        <p14:creationId xmlns:p14="http://schemas.microsoft.com/office/powerpoint/2010/main" val="247875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91D13AA425B44180129F490B50C023" ma:contentTypeVersion="13" ma:contentTypeDescription="Create a new document." ma:contentTypeScope="" ma:versionID="aca14f16ddfd129600b7b87a5a375565">
  <xsd:schema xmlns:xsd="http://www.w3.org/2001/XMLSchema" xmlns:xs="http://www.w3.org/2001/XMLSchema" xmlns:p="http://schemas.microsoft.com/office/2006/metadata/properties" xmlns:ns2="0d8bd1c7-0b6b-4ef8-a717-e8fcd14ab9bf" xmlns:ns3="7a6f5f3a-dcd6-4c0d-a80b-6deb07933bde" targetNamespace="http://schemas.microsoft.com/office/2006/metadata/properties" ma:root="true" ma:fieldsID="6ed5d8b1f3b6f0060026a80cbd40bd0d" ns2:_="" ns3:_="">
    <xsd:import namespace="0d8bd1c7-0b6b-4ef8-a717-e8fcd14ab9bf"/>
    <xsd:import namespace="7a6f5f3a-dcd6-4c0d-a80b-6deb07933bd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8bd1c7-0b6b-4ef8-a717-e8fcd14ab9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6f5f3a-dcd6-4c0d-a80b-6deb07933bd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0A1726-88E7-4F08-ACDB-501FD45BC6C5}">
  <ds:schemaRefs>
    <ds:schemaRef ds:uri="http://schemas.microsoft.com/office/2006/metadata/contentType"/>
    <ds:schemaRef ds:uri="http://schemas.microsoft.com/office/2006/metadata/properties/metaAttributes"/>
    <ds:schemaRef ds:uri="http://www.w3.org/2000/xmlns/"/>
    <ds:schemaRef ds:uri="http://www.w3.org/2001/XMLSchema"/>
    <ds:schemaRef ds:uri="0d8bd1c7-0b6b-4ef8-a717-e8fcd14ab9bf"/>
    <ds:schemaRef ds:uri="7a6f5f3a-dcd6-4c0d-a80b-6deb07933bde"/>
  </ds:schemaRefs>
</ds:datastoreItem>
</file>

<file path=customXml/itemProps2.xml><?xml version="1.0" encoding="utf-8"?>
<ds:datastoreItem xmlns:ds="http://schemas.openxmlformats.org/officeDocument/2006/customXml" ds:itemID="{A7CC5737-F285-4C92-83F0-E5EEBE451671}">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00780EC1-3938-46EA-8501-97521B1E05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716</TotalTime>
  <Words>4006</Words>
  <Application>Microsoft Office PowerPoint</Application>
  <PresentationFormat>Widescreen</PresentationFormat>
  <Paragraphs>264</Paragraphs>
  <Slides>40</Slides>
  <Notes>18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Ion</vt:lpstr>
      <vt:lpstr>Introduction to Neurofeedback and Neurotherapy Intervention</vt:lpstr>
      <vt:lpstr>Introduction</vt:lpstr>
      <vt:lpstr>Options for Health Intervention Source: Collura, 2014</vt:lpstr>
      <vt:lpstr>Multi-Modal/BioPsychSocial</vt:lpstr>
      <vt:lpstr>Physical symptoms of acute stress:</vt:lpstr>
      <vt:lpstr>CBT potential to influence  Brain Events adapted from Collura, 2014</vt:lpstr>
      <vt:lpstr>Biopsychological Limitations of CBT</vt:lpstr>
      <vt:lpstr>Neurological Components of Self-regulation : </vt:lpstr>
      <vt:lpstr>Biofeedback: Aid to Self-Regulation</vt:lpstr>
      <vt:lpstr>Biophysical Component in the Client’s Environment     adapted from Collura, 2014</vt:lpstr>
      <vt:lpstr>HRV – Heart Rate Variability </vt:lpstr>
      <vt:lpstr>Improving Capacity for Self-Regulation</vt:lpstr>
      <vt:lpstr>The Potential of NFB</vt:lpstr>
      <vt:lpstr>EEG - Electroencephalogram  </vt:lpstr>
      <vt:lpstr>EEG and States of Arousal</vt:lpstr>
      <vt:lpstr>NFB Remediates Dysregulation</vt:lpstr>
      <vt:lpstr>Arousal Model</vt:lpstr>
      <vt:lpstr>Neurophysiological Assessment</vt:lpstr>
      <vt:lpstr>qEEG</vt:lpstr>
      <vt:lpstr>PowerPoint Presentation</vt:lpstr>
      <vt:lpstr>EEG Phenotypes</vt:lpstr>
      <vt:lpstr>PowerPoint Presentation</vt:lpstr>
      <vt:lpstr>What is Neurofeedback?</vt:lpstr>
      <vt:lpstr>PowerPoint Presentation</vt:lpstr>
      <vt:lpstr>Learning through operant conditioning</vt:lpstr>
      <vt:lpstr>Key Principles</vt:lpstr>
      <vt:lpstr>NFB Definition</vt:lpstr>
      <vt:lpstr>NFB Research</vt:lpstr>
      <vt:lpstr>Research support for NFB</vt:lpstr>
      <vt:lpstr>PowerPoint Presentation</vt:lpstr>
      <vt:lpstr>PowerPoint Presentation</vt:lpstr>
      <vt:lpstr>Benefits of NFB</vt:lpstr>
      <vt:lpstr>Evidence of Efficacy </vt:lpstr>
      <vt:lpstr>Methodological and Statistical  Criteria for Research Evidence</vt:lpstr>
      <vt:lpstr>PowerPoint Presentation</vt:lpstr>
      <vt:lpstr>PowerPoint Presentation</vt:lpstr>
      <vt:lpstr>Publications</vt:lpstr>
      <vt:lpstr>Certification in Neurofeedback</vt:lpstr>
      <vt:lpstr>In Closing…  </vt:lpstr>
      <vt:lpstr>Useful links &amp;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Aniftos;C. Richard Clark</dc:creator>
  <cp:lastModifiedBy>Michelle Aniftos | MSMH</cp:lastModifiedBy>
  <cp:revision>57</cp:revision>
  <dcterms:created xsi:type="dcterms:W3CDTF">2014-03-19T06:29:53Z</dcterms:created>
  <dcterms:modified xsi:type="dcterms:W3CDTF">2021-12-18T12:41:47Z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0x010100FD91D13AA425B44180129F490B50C023</vt:lpwstr>
  </property>
</Properties>
</file>